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3A_91C767C6.xml" ContentType="application/vnd.ms-powerpoint.comments+xml"/>
  <Override PartName="/ppt/notesSlides/notesSlide3.xml" ContentType="application/vnd.openxmlformats-officedocument.presentationml.notesSlide+xml"/>
  <Override PartName="/ppt/comments/modernComment_13B_3269E4EB.xml" ContentType="application/vnd.ms-powerpoint.comments+xml"/>
  <Override PartName="/ppt/notesSlides/notesSlide4.xml" ContentType="application/vnd.openxmlformats-officedocument.presentationml.notesSlide+xml"/>
  <Override PartName="/ppt/comments/modernComment_133_F5BE0121.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7_4272932C.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0_8826D6B.xml" ContentType="application/vnd.ms-powerpoint.comments+xml"/>
  <Override PartName="/ppt/notesSlides/notesSlide9.xml" ContentType="application/vnd.openxmlformats-officedocument.presentationml.notesSlide+xml"/>
  <Override PartName="/ppt/comments/modernComment_13E_E15779AC.xml" ContentType="application/vnd.ms-powerpoint.comments+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0.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4"/>
  </p:notesMasterIdLst>
  <p:handoutMasterIdLst>
    <p:handoutMasterId r:id="rId15"/>
  </p:handoutMasterIdLst>
  <p:sldIdLst>
    <p:sldId id="256" r:id="rId2"/>
    <p:sldId id="314" r:id="rId3"/>
    <p:sldId id="315" r:id="rId4"/>
    <p:sldId id="307" r:id="rId5"/>
    <p:sldId id="312" r:id="rId6"/>
    <p:sldId id="311" r:id="rId7"/>
    <p:sldId id="319" r:id="rId8"/>
    <p:sldId id="320" r:id="rId9"/>
    <p:sldId id="317" r:id="rId10"/>
    <p:sldId id="316" r:id="rId11"/>
    <p:sldId id="318" r:id="rId12"/>
    <p:sldId id="321" r:id="rId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C8E406-0EBA-46B0-9C74-926C30F2F30C}" name="Zhao, Haiyan (haiyanz@uidaho.edu)" initials="HZ" userId="S::haiyanz@uidaho.edu::aa537fea-72ef-4951-99d1-a2f795c6ad23" providerId="AD"/>
  <p188:author id="{47FF1645-9D98-3C3E-CBE6-39AE710E91AE}" name="Lewis, Gabriel (lewi7245@vandals.uidaho.edu)" initials="GL" userId="S::lewi7245@vandals.uidaho.edu::ad975f8e-0c9d-4478-a555-40a48bd2cd4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482"/>
    <a:srgbClr val="98C25C"/>
    <a:srgbClr val="7DB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FAC01-5A43-6AE3-CAB6-5B3F149A2998}" v="1109" dt="2025-06-30T16:29:21.259"/>
    <p1510:client id="{416C0444-C11E-C0CC-5161-4916BF80A4B7}" v="1424" dt="2025-06-29T04:25:29.145"/>
    <p1510:client id="{449063D7-A70B-A998-62DC-29BE31255B00}" v="28" dt="2025-06-30T18:55:30.303"/>
    <p1510:client id="{58652F2C-2C9E-D2FC-6697-510FE1AA4C7B}" v="2" dt="2025-06-30T17:43:04.190"/>
    <p1510:client id="{6E7243EF-BC10-56B4-F47E-54E765D61F24}" v="184" dt="2025-06-29T15:43:51.197"/>
    <p1510:client id="{E202412D-D29A-7213-7C05-C68D4EE2F713}" v="134" dt="2025-06-30T18:13:33.479"/>
    <p1510:client id="{F14C74C9-78C6-4B40-33B1-443B02183C0F}" v="14" dt="2025-06-30T17:54:04.949"/>
    <p1510:client id="{FF417C54-FD36-9DF0-EC43-03B663C67AA2}" v="273" dt="2025-06-30T08:20:43.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modernComment_133_F5BE0121.xml><?xml version="1.0" encoding="utf-8"?>
<p188:cmLst xmlns:a="http://schemas.openxmlformats.org/drawingml/2006/main" xmlns:r="http://schemas.openxmlformats.org/officeDocument/2006/relationships" xmlns:p188="http://schemas.microsoft.com/office/powerpoint/2018/8/main">
  <p188:cm id="{D67AFF9A-FFF8-4330-AD45-D99C6E0F3ED6}" authorId="{47FF1645-9D98-3C3E-CBE6-39AE710E91AE}" created="2025-06-27T20:50:22.746">
    <ac:deMkLst xmlns:ac="http://schemas.microsoft.com/office/drawing/2013/main/command">
      <pc:docMk xmlns:pc="http://schemas.microsoft.com/office/powerpoint/2013/main/command"/>
      <pc:sldMk xmlns:pc="http://schemas.microsoft.com/office/powerpoint/2013/main/command" cId="4122870049" sldId="307"/>
      <ac:cxnSpMk id="16" creationId="{D44BD2C7-0E3A-04EB-DF45-2A2578E15DC9}"/>
    </ac:deMkLst>
    <p188:replyLst>
      <p188:reply id="{F11233B8-0C3B-455D-9EBB-67651F5F9E3B}" authorId="{BCC8E406-0EBA-46B0-9C74-926C30F2F30C}" created="2025-06-29T15:22:19.436">
        <p188:txBody>
          <a:bodyPr/>
          <a:lstStyle/>
          <a:p>
            <a:r>
              <a:rPr lang="en-US"/>
              <a:t>please also label the alumina tube dimensions and the whole dimension</a:t>
            </a:r>
          </a:p>
        </p188:txBody>
      </p188:reply>
      <p188:reply id="{BE5D3591-B943-4864-B577-BB102E8F0DB1}" authorId="{BCC8E406-0EBA-46B0-9C74-926C30F2F30C}" created="2025-06-30T17:40:41.186">
        <p188:txBody>
          <a:bodyPr/>
          <a:lstStyle/>
          <a:p>
            <a:r>
              <a:rPr lang="en-US"/>
              <a:t>what is the diameter of the alumina tube?</a:t>
            </a:r>
          </a:p>
        </p188:txBody>
      </p188:reply>
    </p188:replyLst>
    <p188:txBody>
      <a:bodyPr/>
      <a:lstStyle/>
      <a:p>
        <a:r>
          <a:rPr lang="en-US"/>
          <a:t>label diameter for electrodes</a:t>
        </a:r>
      </a:p>
    </p188:txBody>
  </p188:cm>
</p188:cmLst>
</file>

<file path=ppt/comments/modernComment_137_4272932C.xml><?xml version="1.0" encoding="utf-8"?>
<p188:cmLst xmlns:a="http://schemas.openxmlformats.org/drawingml/2006/main" xmlns:r="http://schemas.openxmlformats.org/officeDocument/2006/relationships" xmlns:p188="http://schemas.microsoft.com/office/powerpoint/2018/8/main">
  <p188:cm id="{751FD000-ABB9-4F18-9DA0-D4A0552F0252}" authorId="{47FF1645-9D98-3C3E-CBE6-39AE710E91AE}" status="resolved" created="2025-06-20T20:38:05.917" complete="100000">
    <ac:deMkLst xmlns:ac="http://schemas.microsoft.com/office/drawing/2013/main/command">
      <pc:docMk xmlns:pc="http://schemas.microsoft.com/office/powerpoint/2013/main/command"/>
      <pc:sldMk xmlns:pc="http://schemas.microsoft.com/office/powerpoint/2013/main/command" cId="1114805036" sldId="311"/>
      <ac:picMk id="9" creationId="{1D9FA4FA-9B73-78A4-2653-31ACD2C081E1}"/>
    </ac:deMkLst>
    <p188:txBody>
      <a:bodyPr/>
      <a:lstStyle/>
      <a:p>
        <a:r>
          <a:rPr lang="en-US"/>
          <a:t>remove Orange scan </a:t>
        </a:r>
      </a:p>
    </p188:txBody>
  </p188:cm>
  <p188:cm id="{766A08CC-A586-44CD-BA60-53C7E3505112}" authorId="{47FF1645-9D98-3C3E-CBE6-39AE710E91AE}" created="2025-06-20T20:47:25.670">
    <ac:deMkLst xmlns:ac="http://schemas.microsoft.com/office/drawing/2013/main/command">
      <pc:docMk xmlns:pc="http://schemas.microsoft.com/office/powerpoint/2013/main/command"/>
      <pc:sldMk xmlns:pc="http://schemas.microsoft.com/office/powerpoint/2013/main/command" cId="1114805036" sldId="311"/>
      <ac:picMk id="9" creationId="{1D9FA4FA-9B73-78A4-2653-31ACD2C081E1}"/>
    </ac:deMkLst>
    <p188:txBody>
      <a:bodyPr/>
      <a:lstStyle/>
      <a:p>
        <a:r>
          <a:rPr lang="en-US"/>
          <a:t>There is a similarility with this scan at 600 &amp; 650 </a:t>
        </a:r>
      </a:p>
    </p188:txBody>
  </p188:cm>
</p188:cmLst>
</file>

<file path=ppt/comments/modernComment_13A_91C767C6.xml><?xml version="1.0" encoding="utf-8"?>
<p188:cmLst xmlns:a="http://schemas.openxmlformats.org/drawingml/2006/main" xmlns:r="http://schemas.openxmlformats.org/officeDocument/2006/relationships" xmlns:p188="http://schemas.microsoft.com/office/powerpoint/2018/8/main">
  <p188:cm id="{895F3E18-3D81-4A00-A6B0-AE4F6E0842B9}" authorId="{47FF1645-9D98-3C3E-CBE6-39AE710E91AE}" created="2025-06-27T20:25:22.138">
    <ac:deMkLst xmlns:ac="http://schemas.microsoft.com/office/drawing/2013/main/command">
      <pc:docMk xmlns:pc="http://schemas.microsoft.com/office/powerpoint/2013/main/command"/>
      <pc:sldMk xmlns:pc="http://schemas.microsoft.com/office/powerpoint/2013/main/command" cId="2445764550" sldId="314"/>
      <ac:graphicFrameMk id="5" creationId="{499FA23B-A174-35A1-50D4-EAC3F97CDCA9}"/>
    </ac:deMkLst>
    <p188:txBody>
      <a:bodyPr/>
      <a:lstStyle/>
      <a:p>
        <a:r>
          <a:rPr lang="en-US"/>
          <a:t>Compare with literature </a:t>
        </a:r>
      </a:p>
    </p188:txBody>
  </p188:cm>
  <p188:cm id="{FCFC3D7F-F001-4A09-B376-85C85AC00FFD}" authorId="{47FF1645-9D98-3C3E-CBE6-39AE710E91AE}" created="2025-06-27T20:44:50.739">
    <pc:sldMkLst xmlns:pc="http://schemas.microsoft.com/office/powerpoint/2013/main/command">
      <pc:docMk/>
      <pc:sldMk cId="2445764550" sldId="314"/>
    </pc:sldMkLst>
    <p188:txBody>
      <a:bodyPr/>
      <a:lstStyle/>
      <a:p>
        <a:r>
          <a:rPr lang="en-US"/>
          <a:t>Include photos of old bundles</a:t>
        </a:r>
      </a:p>
    </p188:txBody>
  </p188:cm>
  <p188:cm id="{7F3C379F-0491-44C3-AC9E-74500A2CF82D}" authorId="{47FF1645-9D98-3C3E-CBE6-39AE710E91AE}" created="2025-06-27T20:46:23.694">
    <ac:deMkLst xmlns:ac="http://schemas.microsoft.com/office/drawing/2013/main/command">
      <pc:docMk xmlns:pc="http://schemas.microsoft.com/office/powerpoint/2013/main/command"/>
      <pc:sldMk xmlns:pc="http://schemas.microsoft.com/office/powerpoint/2013/main/command" cId="2445764550" sldId="314"/>
      <ac:spMk id="62" creationId="{891A8D74-FE78-2BF8-D5F0-D8757EB033A4}"/>
    </ac:deMkLst>
    <p188:txBody>
      <a:bodyPr/>
      <a:lstStyle/>
      <a:p>
        <a:r>
          <a:rPr lang="en-US"/>
          <a:t>Multiple tubes for configuratioins without the integrated electrode ports</a:t>
        </a:r>
      </a:p>
    </p188:txBody>
  </p188:cm>
</p188:cmLst>
</file>

<file path=ppt/comments/modernComment_13B_3269E4EB.xml><?xml version="1.0" encoding="utf-8"?>
<p188:cmLst xmlns:a="http://schemas.openxmlformats.org/drawingml/2006/main" xmlns:r="http://schemas.openxmlformats.org/officeDocument/2006/relationships" xmlns:p188="http://schemas.microsoft.com/office/powerpoint/2018/8/main">
  <p188:cm id="{3EB367B5-8906-40A9-B68F-8C0F67BD509B}" authorId="{BCC8E406-0EBA-46B0-9C74-926C30F2F30C}" created="2025-06-29T15:28:50.885">
    <ac:txMkLst xmlns:ac="http://schemas.microsoft.com/office/drawing/2013/main/command">
      <pc:docMk xmlns:pc="http://schemas.microsoft.com/office/powerpoint/2013/main/command"/>
      <pc:sldMk xmlns:pc="http://schemas.microsoft.com/office/powerpoint/2013/main/command" cId="845800683" sldId="315"/>
      <ac:spMk id="6" creationId="{92B52CFC-7AC4-C9D0-370F-91A871A098EE}"/>
      <ac:txMk cp="73">
        <ac:context len="233" hash="576785088"/>
      </ac:txMk>
    </ac:txMkLst>
    <p188:pos x="599440" y="1778000"/>
    <p188:txBody>
      <a:bodyPr/>
      <a:lstStyle/>
      <a:p>
        <a:r>
          <a:rPr lang="en-US"/>
          <a:t>How much they varied? please use specific description words/numbers</a:t>
        </a:r>
      </a:p>
    </p188:txBody>
  </p188:cm>
</p188:cmLst>
</file>

<file path=ppt/comments/modernComment_13E_E15779AC.xml><?xml version="1.0" encoding="utf-8"?>
<p188:cmLst xmlns:a="http://schemas.openxmlformats.org/drawingml/2006/main" xmlns:r="http://schemas.openxmlformats.org/officeDocument/2006/relationships" xmlns:p188="http://schemas.microsoft.com/office/powerpoint/2018/8/main">
  <p188:cm id="{0E95866C-D8E0-4A93-A2A4-93B977BCCD6F}" authorId="{BCC8E406-0EBA-46B0-9C74-926C30F2F30C}" created="2025-05-30T03:18:19.770">
    <ac:txMkLst xmlns:ac="http://schemas.microsoft.com/office/drawing/2013/main/command">
      <pc:docMk xmlns:pc="http://schemas.microsoft.com/office/powerpoint/2013/main/command"/>
      <pc:sldMk xmlns:pc="http://schemas.microsoft.com/office/powerpoint/2013/main/command" cId="3780606380" sldId="318"/>
      <ac:spMk id="7" creationId="{67244659-B8E0-E06E-5AA8-60DE6E91CCE1}"/>
      <ac:txMk cp="0">
        <ac:context len="4" hash="481780"/>
      </ac:txMk>
    </ac:txMkLst>
    <p188:pos x="5496560" y="731520"/>
    <p188:txBody>
      <a:bodyPr/>
      <a:lstStyle/>
      <a:p>
        <a:r>
          <a:rPr lang="en-US"/>
          <a:t>How does the CV changes with weight?</a:t>
        </a:r>
      </a:p>
    </p188:txBody>
  </p188:cm>
</p188:cmLst>
</file>

<file path=ppt/comments/modernComment_140_8826D6B.xml><?xml version="1.0" encoding="utf-8"?>
<p188:cmLst xmlns:a="http://schemas.openxmlformats.org/drawingml/2006/main" xmlns:r="http://schemas.openxmlformats.org/officeDocument/2006/relationships" xmlns:p188="http://schemas.microsoft.com/office/powerpoint/2018/8/main">
  <p188:cm id="{81AFC7D3-3F55-4BB4-9582-4BB6E27C4BEA}" authorId="{BCC8E406-0EBA-46B0-9C74-926C30F2F30C}" created="2025-06-30T17:43:04.190">
    <ac:txMkLst xmlns:ac="http://schemas.microsoft.com/office/drawing/2013/main/command">
      <pc:docMk xmlns:pc="http://schemas.microsoft.com/office/powerpoint/2013/main/command"/>
      <pc:sldMk xmlns:pc="http://schemas.microsoft.com/office/powerpoint/2013/main/command" cId="142765419" sldId="320"/>
      <ac:spMk id="4" creationId="{CC15D365-9FB8-5559-A0BF-1C1E23E8B8FB}"/>
      <ac:txMk cp="0" len="43">
        <ac:context len="46" hash="4208882845"/>
      </ac:txMk>
    </ac:txMkLst>
    <p188:pos x="2570480" y="762000"/>
    <p188:txBody>
      <a:bodyPr/>
      <a:lstStyle/>
      <a:p>
        <a:r>
          <a:rPr lang="en-US"/>
          <a:t>Double check the title. Is this for 10 g or 1 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80A975-613C-F343-AC0D-480FADFA1E28}" type="datetimeFigureOut">
              <a:rPr lang="en-US" smtClean="0"/>
              <a:pPr/>
              <a:t>6/30/2025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C78EB1-8ECB-EB47-A4D5-B1BA0FFC66A4}" type="slidenum">
              <a:rPr lang="en-US" smtClean="0"/>
              <a:pPr/>
              <a:t>‹#›</a:t>
            </a:fld>
            <a:endParaRPr lang="en-US"/>
          </a:p>
        </p:txBody>
      </p:sp>
    </p:spTree>
    <p:extLst>
      <p:ext uri="{BB962C8B-B14F-4D97-AF65-F5344CB8AC3E}">
        <p14:creationId xmlns:p14="http://schemas.microsoft.com/office/powerpoint/2010/main" val="41425927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3T20:29:57.834"/>
    </inkml:context>
    <inkml:brush xml:id="br0">
      <inkml:brushProperty name="width" value="0.035" units="cm"/>
      <inkml:brushProperty name="height" value="0.035" units="cm"/>
      <inkml:brushProperty name="color" value="#FF0066"/>
      <inkml:brushProperty name="ignorePressure" value="1"/>
    </inkml:brush>
  </inkml:definitions>
  <inkml:trace contextRef="#ctx0" brushRef="#br0">0 0,'1864'0,"-1847"0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5"/>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6"/>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7"/>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3T20:40:49.496"/>
    </inkml:context>
    <inkml:brush xml:id="br0">
      <inkml:brushProperty name="width" value="0.035" units="cm"/>
      <inkml:brushProperty name="height" value="0.035" units="cm"/>
      <inkml:brushProperty name="color" value="#FF0066"/>
      <inkml:brushProperty name="ignorePressure" value="1"/>
    </inkml:brush>
  </inkml:definitions>
  <inkml:trace contextRef="#ctx0" brushRef="#br0">1 2496,'832'-2472,"-824"2449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3T20:40:59.480"/>
    </inkml:context>
    <inkml:brush xml:id="br0">
      <inkml:brushProperty name="width" value="0.035" units="cm"/>
      <inkml:brushProperty name="height" value="0.035" units="cm"/>
      <inkml:brushProperty name="color" value="#FF0066"/>
      <inkml:brushProperty name="ignorePressure" value="1"/>
    </inkml:brush>
  </inkml:definitions>
  <inkml:trace contextRef="#ctx0" brushRef="#br0">1 2606,'815'-2575,"-805"2544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3T20:41:11.480"/>
    </inkml:context>
    <inkml:brush xml:id="br0">
      <inkml:brushProperty name="width" value="0.035" units="cm"/>
      <inkml:brushProperty name="height" value="0.035" units="cm"/>
      <inkml:brushProperty name="color" value="#FF0066"/>
      <inkml:brushProperty name="ignorePressure" value="1"/>
    </inkml:brush>
  </inkml:definitions>
  <inkml:trace contextRef="#ctx0" brushRef="#br0">985 1,'-971'2375,"958"-2342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4"/>
    </inkml:context>
    <inkml:brush xml:id="br0">
      <inkml:brushProperty name="width" value="0.1" units="cm"/>
      <inkml:brushProperty name="height" value="0.1" units="cm"/>
      <inkml:brushProperty name="color" value="#FFFFFF"/>
    </inkml:brush>
  </inkml:definitions>
  <inkml:trace contextRef="#ctx0" brushRef="#br0">16598 7576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5"/>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6"/>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7"/>
    </inkml:context>
    <inkml:brush xml:id="br0">
      <inkml:brushProperty name="width" value="0.1" units="cm"/>
      <inkml:brushProperty name="height" value="0.1" units="cm"/>
      <inkml:brushProperty name="color" value="#FFFFFF"/>
    </inkml:brush>
  </inkml:definitions>
  <inkml:trace contextRef="#ctx0" brushRef="#br0">17445 8899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30T00:48:38.244"/>
    </inkml:context>
    <inkml:brush xml:id="br0">
      <inkml:brushProperty name="width" value="0.1" units="cm"/>
      <inkml:brushProperty name="height" value="0.1" units="cm"/>
      <inkml:brushProperty name="color" value="#FFFFFF"/>
    </inkml:brush>
  </inkml:definitions>
  <inkml:trace contextRef="#ctx0" brushRef="#br0">16598 7576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FC3525-D857-4D4D-BEBE-41DBD03A2538}" type="datetimeFigureOut">
              <a:rPr lang="en-US" smtClean="0"/>
              <a:pPr/>
              <a:t>6/30/2025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3AC776-CFE8-DB40-9D8B-8A63506D5E06}" type="slidenum">
              <a:rPr lang="en-US" smtClean="0"/>
              <a:pPr/>
              <a:t>‹#›</a:t>
            </a:fld>
            <a:endParaRPr lang="en-US"/>
          </a:p>
        </p:txBody>
      </p:sp>
    </p:spTree>
    <p:extLst>
      <p:ext uri="{BB962C8B-B14F-4D97-AF65-F5344CB8AC3E}">
        <p14:creationId xmlns:p14="http://schemas.microsoft.com/office/powerpoint/2010/main" val="42670127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a:t>
            </a:r>
          </a:p>
          <a:p>
            <a:r>
              <a:rPr lang="en-US"/>
              <a:t>It's great to see you all again. Today, I will go over our update with our </a:t>
            </a:r>
            <a:r>
              <a:rPr lang="en-US" err="1"/>
              <a:t>MicroElectrochemistry</a:t>
            </a:r>
            <a:r>
              <a:rPr lang="en-US"/>
              <a:t> research. I'll be talking about our redox potential measurements in the past, our newest electrode configuration, and recent redox potential measurements using said electrode configuration.   </a:t>
            </a:r>
            <a:endParaRPr lang="en-US">
              <a:ea typeface="Calibri"/>
              <a:cs typeface="Calibri"/>
            </a:endParaRPr>
          </a:p>
        </p:txBody>
      </p:sp>
      <p:sp>
        <p:nvSpPr>
          <p:cNvPr id="4" name="Slide Number Placeholder 3"/>
          <p:cNvSpPr>
            <a:spLocks noGrp="1"/>
          </p:cNvSpPr>
          <p:nvPr>
            <p:ph type="sldNum" sz="quarter" idx="5"/>
          </p:nvPr>
        </p:nvSpPr>
        <p:spPr/>
        <p:txBody>
          <a:bodyPr/>
          <a:lstStyle/>
          <a:p>
            <a:fld id="{BA3AC776-CFE8-DB40-9D8B-8A63506D5E06}" type="slidenum">
              <a:rPr lang="en-US" smtClean="0"/>
              <a:pPr/>
              <a:t>1</a:t>
            </a:fld>
            <a:endParaRPr lang="en-US"/>
          </a:p>
        </p:txBody>
      </p:sp>
    </p:spTree>
    <p:extLst>
      <p:ext uri="{BB962C8B-B14F-4D97-AF65-F5344CB8AC3E}">
        <p14:creationId xmlns:p14="http://schemas.microsoft.com/office/powerpoint/2010/main" val="385096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5860-9D68-CDA2-447C-E8DB70F56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58C37-F038-16A5-967D-521529089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6E234-2E3C-B37C-C5E4-37791B98261A}"/>
              </a:ext>
            </a:extLst>
          </p:cNvPr>
          <p:cNvSpPr>
            <a:spLocks noGrp="1"/>
          </p:cNvSpPr>
          <p:nvPr>
            <p:ph type="body" idx="1"/>
          </p:nvPr>
        </p:nvSpPr>
        <p:spPr/>
        <p:txBody>
          <a:bodyPr/>
          <a:lstStyle/>
          <a:p>
            <a:pPr marL="171450" indent="-171450">
              <a:spcBef>
                <a:spcPct val="20000"/>
              </a:spcBef>
              <a:spcAft>
                <a:spcPct val="0"/>
              </a:spcAft>
              <a:buFont typeface="Arial"/>
              <a:buChar char="•"/>
            </a:pPr>
            <a:r>
              <a:rPr lang="en-US">
                <a:solidFill>
                  <a:srgbClr val="244482"/>
                </a:solidFill>
              </a:rPr>
              <a:t>Redox potentials are varied by decreasing concentrations of salt and temperature </a:t>
            </a:r>
            <a:endParaRPr lang="en-US"/>
          </a:p>
          <a:p>
            <a:r>
              <a:rPr lang="en-US"/>
              <a:t> </a:t>
            </a:r>
            <a:endParaRPr lang="en-US">
              <a:ea typeface="Calibri"/>
              <a:cs typeface="Calibri"/>
            </a:endParaRPr>
          </a:p>
        </p:txBody>
      </p:sp>
      <p:sp>
        <p:nvSpPr>
          <p:cNvPr id="4" name="Slide Number Placeholder 3">
            <a:extLst>
              <a:ext uri="{FF2B5EF4-FFF2-40B4-BE49-F238E27FC236}">
                <a16:creationId xmlns:a16="http://schemas.microsoft.com/office/drawing/2014/main" id="{EA2A4B99-1723-DB00-4FA3-5F56E57CB009}"/>
              </a:ext>
            </a:extLst>
          </p:cNvPr>
          <p:cNvSpPr>
            <a:spLocks noGrp="1"/>
          </p:cNvSpPr>
          <p:nvPr>
            <p:ph type="sldNum" sz="quarter" idx="5"/>
          </p:nvPr>
        </p:nvSpPr>
        <p:spPr/>
        <p:txBody>
          <a:bodyPr/>
          <a:lstStyle/>
          <a:p>
            <a:fld id="{BA3AC776-CFE8-DB40-9D8B-8A63506D5E06}" type="slidenum">
              <a:rPr lang="en-US" smtClean="0"/>
              <a:pPr/>
              <a:t>12</a:t>
            </a:fld>
            <a:endParaRPr lang="en-US"/>
          </a:p>
        </p:txBody>
      </p:sp>
    </p:spTree>
    <p:extLst>
      <p:ext uri="{BB962C8B-B14F-4D97-AF65-F5344CB8AC3E}">
        <p14:creationId xmlns:p14="http://schemas.microsoft.com/office/powerpoint/2010/main" val="316674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44482"/>
                </a:solidFill>
              </a:rPr>
              <a:t>For 650 degrees, measurements were taken with 4 unique configurations for each </a:t>
            </a:r>
            <a:r>
              <a:rPr lang="en-US" err="1">
                <a:solidFill>
                  <a:srgbClr val="244482"/>
                </a:solidFill>
              </a:rPr>
              <a:t>FLiNaK</a:t>
            </a:r>
            <a:r>
              <a:rPr lang="en-US">
                <a:solidFill>
                  <a:srgbClr val="244482"/>
                </a:solidFill>
              </a:rPr>
              <a:t> salt mass with different surface areas. Among 40, 10, 1, and 0.1g salt with 50, 100, and 200mV/s salt scanning rates, the average redox potential for this table is –1.623V with a deviation of 261mV.  Wires in black represent a diameter of 0.5mm and blue 0.25mm</a:t>
            </a:r>
            <a:endParaRPr lang="en-US">
              <a:solidFill>
                <a:srgbClr val="244482"/>
              </a:solidFill>
              <a:ea typeface="Calibri"/>
              <a:cs typeface="Calibri"/>
            </a:endParaRPr>
          </a:p>
        </p:txBody>
      </p:sp>
      <p:sp>
        <p:nvSpPr>
          <p:cNvPr id="4" name="Slide Number Placeholder 3"/>
          <p:cNvSpPr>
            <a:spLocks noGrp="1"/>
          </p:cNvSpPr>
          <p:nvPr>
            <p:ph type="sldNum" sz="quarter" idx="5"/>
          </p:nvPr>
        </p:nvSpPr>
        <p:spPr/>
        <p:txBody>
          <a:bodyPr/>
          <a:lstStyle/>
          <a:p>
            <a:fld id="{BA3AC776-CFE8-DB40-9D8B-8A63506D5E06}" type="slidenum">
              <a:rPr lang="en-US" smtClean="0"/>
              <a:pPr/>
              <a:t>2</a:t>
            </a:fld>
            <a:endParaRPr lang="en-US"/>
          </a:p>
        </p:txBody>
      </p:sp>
    </p:spTree>
    <p:extLst>
      <p:ext uri="{BB962C8B-B14F-4D97-AF65-F5344CB8AC3E}">
        <p14:creationId xmlns:p14="http://schemas.microsoft.com/office/powerpoint/2010/main" val="1190543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44482"/>
                </a:solidFill>
              </a:rPr>
              <a:t>For 650 degrees, the average redox potential for this data set is –1.623V with a deviation of 200mV, using the same electrode configurations as in the previous slide. From the data, we can ascertain a number of factors that include scanning rate, salt mass, electrode configuration, and temperature that influence the range of values for the redox potential for the K+/K couple. </a:t>
            </a:r>
            <a:endParaRPr lang="en-US"/>
          </a:p>
          <a:p>
            <a:r>
              <a:rPr lang="en-US">
                <a:solidFill>
                  <a:srgbClr val="244482"/>
                </a:solidFill>
                <a:ea typeface="Calibri"/>
                <a:cs typeface="Calibri"/>
              </a:rPr>
              <a:t>In order to reduce this variance, it is worth control for the electrode configuration, and use the same immersion depth for all four salt masses. </a:t>
            </a:r>
          </a:p>
          <a:p>
            <a:endParaRPr lang="en-US">
              <a:solidFill>
                <a:srgbClr val="000000"/>
              </a:solidFill>
              <a:ea typeface="Calibri"/>
              <a:cs typeface="Calibri"/>
            </a:endParaRPr>
          </a:p>
        </p:txBody>
      </p:sp>
      <p:sp>
        <p:nvSpPr>
          <p:cNvPr id="4" name="Slide Number Placeholder 3"/>
          <p:cNvSpPr>
            <a:spLocks noGrp="1"/>
          </p:cNvSpPr>
          <p:nvPr>
            <p:ph type="sldNum" sz="quarter" idx="5"/>
          </p:nvPr>
        </p:nvSpPr>
        <p:spPr/>
        <p:txBody>
          <a:bodyPr/>
          <a:lstStyle/>
          <a:p>
            <a:fld id="{BA3AC776-CFE8-DB40-9D8B-8A63506D5E06}" type="slidenum">
              <a:rPr lang="en-US" smtClean="0"/>
              <a:pPr/>
              <a:t>3</a:t>
            </a:fld>
            <a:endParaRPr lang="en-US"/>
          </a:p>
        </p:txBody>
      </p:sp>
    </p:spTree>
    <p:extLst>
      <p:ext uri="{BB962C8B-B14F-4D97-AF65-F5344CB8AC3E}">
        <p14:creationId xmlns:p14="http://schemas.microsoft.com/office/powerpoint/2010/main" val="309455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61A18-6E13-88D2-A55D-16FA9D6EE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CBA84-480A-4290-B0FE-7BECDD1A8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B3D5B-F847-09C4-0040-E5EA82814B3A}"/>
              </a:ext>
            </a:extLst>
          </p:cNvPr>
          <p:cNvSpPr>
            <a:spLocks noGrp="1"/>
          </p:cNvSpPr>
          <p:nvPr>
            <p:ph type="body" idx="1"/>
          </p:nvPr>
        </p:nvSpPr>
        <p:spPr/>
        <p:txBody>
          <a:bodyPr/>
          <a:lstStyle/>
          <a:p>
            <a:r>
              <a:rPr lang="en-US">
                <a:ea typeface="Calibri"/>
                <a:cs typeface="Calibri"/>
              </a:rPr>
              <a:t>Depicted in this slide is our 'Integrated Electrode Bundle for all the salt weights, in which we use a 3mm diameter electrode bearing-Alumina tube that carries two 0.25mm diameter Ni wires and one 0.5mm diameter Ni wire for the Reference, working, and counter electrodes, respectively. We use the thermocouple as an anchor to make contact with the bottom of the crucible, to adjust for different salt heights of each salt mass. </a:t>
            </a:r>
            <a:endParaRPr lang="en-US"/>
          </a:p>
        </p:txBody>
      </p:sp>
      <p:sp>
        <p:nvSpPr>
          <p:cNvPr id="4" name="Slide Number Placeholder 3">
            <a:extLst>
              <a:ext uri="{FF2B5EF4-FFF2-40B4-BE49-F238E27FC236}">
                <a16:creationId xmlns:a16="http://schemas.microsoft.com/office/drawing/2014/main" id="{8A57FAF2-E935-5BC4-63DF-9512E70F5B52}"/>
              </a:ext>
            </a:extLst>
          </p:cNvPr>
          <p:cNvSpPr>
            <a:spLocks noGrp="1"/>
          </p:cNvSpPr>
          <p:nvPr>
            <p:ph type="sldNum" sz="quarter" idx="5"/>
          </p:nvPr>
        </p:nvSpPr>
        <p:spPr/>
        <p:txBody>
          <a:bodyPr/>
          <a:lstStyle/>
          <a:p>
            <a:fld id="{BA3AC776-CFE8-DB40-9D8B-8A63506D5E06}" type="slidenum">
              <a:rPr lang="en-US" smtClean="0"/>
              <a:pPr/>
              <a:t>4</a:t>
            </a:fld>
            <a:endParaRPr lang="en-US"/>
          </a:p>
        </p:txBody>
      </p:sp>
    </p:spTree>
    <p:extLst>
      <p:ext uri="{BB962C8B-B14F-4D97-AF65-F5344CB8AC3E}">
        <p14:creationId xmlns:p14="http://schemas.microsoft.com/office/powerpoint/2010/main" val="333142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1EAD7-684D-4E40-5699-11BAF9B3B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538AD-DC94-FB78-6600-18893B85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89CE4-4651-5D6B-0CE5-510B9B332863}"/>
              </a:ext>
            </a:extLst>
          </p:cNvPr>
          <p:cNvSpPr>
            <a:spLocks noGrp="1"/>
          </p:cNvSpPr>
          <p:nvPr>
            <p:ph type="body" idx="1"/>
          </p:nvPr>
        </p:nvSpPr>
        <p:spPr/>
        <p:txBody>
          <a:bodyPr/>
          <a:lstStyle/>
          <a:p>
            <a:pPr>
              <a:lnSpc>
                <a:spcPts val="1395"/>
              </a:lnSpc>
              <a:spcAft>
                <a:spcPts val="800"/>
              </a:spcAft>
              <a:defRPr/>
            </a:pPr>
            <a:r>
              <a:rPr lang="en-US">
                <a:ea typeface="Calibri"/>
                <a:cs typeface="Calibri"/>
              </a:rPr>
              <a:t>In using the uniform configuration of the electrodes, I've measured 10g of salt at 650 degrees C and found the redox potentials of –1.416 for 50mV/s, -1.346V for 100mV/s, and –1.382V for 200mV/s.    </a:t>
            </a:r>
            <a:endParaRPr lang="en-US"/>
          </a:p>
        </p:txBody>
      </p:sp>
      <p:sp>
        <p:nvSpPr>
          <p:cNvPr id="4" name="Slide Number Placeholder 3">
            <a:extLst>
              <a:ext uri="{FF2B5EF4-FFF2-40B4-BE49-F238E27FC236}">
                <a16:creationId xmlns:a16="http://schemas.microsoft.com/office/drawing/2014/main" id="{EEA8DF8D-17D9-13B8-53F8-7E24EF7E8F0E}"/>
              </a:ext>
            </a:extLst>
          </p:cNvPr>
          <p:cNvSpPr>
            <a:spLocks noGrp="1"/>
          </p:cNvSpPr>
          <p:nvPr>
            <p:ph type="sldNum" sz="quarter" idx="5"/>
          </p:nvPr>
        </p:nvSpPr>
        <p:spPr/>
        <p:txBody>
          <a:bodyPr/>
          <a:lstStyle/>
          <a:p>
            <a:fld id="{BA3AC776-CFE8-DB40-9D8B-8A63506D5E06}" type="slidenum">
              <a:rPr lang="en-US" smtClean="0"/>
              <a:pPr/>
              <a:t>5</a:t>
            </a:fld>
            <a:endParaRPr lang="en-US"/>
          </a:p>
        </p:txBody>
      </p:sp>
    </p:spTree>
    <p:extLst>
      <p:ext uri="{BB962C8B-B14F-4D97-AF65-F5344CB8AC3E}">
        <p14:creationId xmlns:p14="http://schemas.microsoft.com/office/powerpoint/2010/main" val="85539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9272-E89E-BF54-59C6-6FCD5578A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2CF1F-46BF-C4C2-1E69-8833D8C6A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E39C5-BF98-0F18-D1E5-B1348251742A}"/>
              </a:ext>
            </a:extLst>
          </p:cNvPr>
          <p:cNvSpPr>
            <a:spLocks noGrp="1"/>
          </p:cNvSpPr>
          <p:nvPr>
            <p:ph type="body" idx="1"/>
          </p:nvPr>
        </p:nvSpPr>
        <p:spPr/>
        <p:txBody>
          <a:bodyPr/>
          <a:lstStyle/>
          <a:p>
            <a:r>
              <a:rPr lang="en-US">
                <a:ea typeface="Calibri"/>
                <a:cs typeface="Calibri"/>
              </a:rPr>
              <a:t>For</a:t>
            </a:r>
            <a:r>
              <a:rPr lang="en-US"/>
              <a:t> 600 degrees C, the redox potentials of 100mV/s and 200mV/s are –1.454 and –1.503V, respectively. Measurements on this day scanning for 50mV/s were attempted, but did not succeed reversing direction past –1.6V. </a:t>
            </a:r>
          </a:p>
        </p:txBody>
      </p:sp>
      <p:sp>
        <p:nvSpPr>
          <p:cNvPr id="4" name="Slide Number Placeholder 3">
            <a:extLst>
              <a:ext uri="{FF2B5EF4-FFF2-40B4-BE49-F238E27FC236}">
                <a16:creationId xmlns:a16="http://schemas.microsoft.com/office/drawing/2014/main" id="{8355D5E2-08DD-D8E1-BA2C-1DC4E63AB2B2}"/>
              </a:ext>
            </a:extLst>
          </p:cNvPr>
          <p:cNvSpPr>
            <a:spLocks noGrp="1"/>
          </p:cNvSpPr>
          <p:nvPr>
            <p:ph type="sldNum" sz="quarter" idx="5"/>
          </p:nvPr>
        </p:nvSpPr>
        <p:spPr/>
        <p:txBody>
          <a:bodyPr/>
          <a:lstStyle/>
          <a:p>
            <a:fld id="{BA3AC776-CFE8-DB40-9D8B-8A63506D5E06}" type="slidenum">
              <a:rPr lang="en-US" smtClean="0"/>
              <a:pPr/>
              <a:t>6</a:t>
            </a:fld>
            <a:endParaRPr lang="en-US"/>
          </a:p>
        </p:txBody>
      </p:sp>
    </p:spTree>
    <p:extLst>
      <p:ext uri="{BB962C8B-B14F-4D97-AF65-F5344CB8AC3E}">
        <p14:creationId xmlns:p14="http://schemas.microsoft.com/office/powerpoint/2010/main" val="338606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F3CAF-44A4-AC84-8A17-093E4C776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CF8236-9AA4-3AB1-9AB7-40B8B5D6C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32483-D849-BE4F-0E89-260078632CB3}"/>
              </a:ext>
            </a:extLst>
          </p:cNvPr>
          <p:cNvSpPr>
            <a:spLocks noGrp="1"/>
          </p:cNvSpPr>
          <p:nvPr>
            <p:ph type="body" idx="1"/>
          </p:nvPr>
        </p:nvSpPr>
        <p:spPr/>
        <p:txBody>
          <a:bodyPr/>
          <a:lstStyle/>
          <a:p>
            <a:pPr>
              <a:lnSpc>
                <a:spcPts val="1395"/>
              </a:lnSpc>
              <a:spcAft>
                <a:spcPts val="800"/>
              </a:spcAft>
            </a:pPr>
            <a:r>
              <a:rPr lang="en-US">
                <a:ea typeface="Calibri"/>
                <a:cs typeface="Calibri"/>
              </a:rPr>
              <a:t>Scaling down to 1.0g of </a:t>
            </a:r>
            <a:r>
              <a:rPr lang="en-US" err="1">
                <a:ea typeface="Calibri"/>
                <a:cs typeface="Calibri"/>
              </a:rPr>
              <a:t>FLiNaK</a:t>
            </a:r>
            <a:r>
              <a:rPr lang="en-US">
                <a:ea typeface="Calibri"/>
                <a:cs typeface="Calibri"/>
              </a:rPr>
              <a:t> salt, the cyclic voltammogram taken at 650 degrees C yields –1.437V for 50mV/s, -1.395V for 100mV/s, and –1.376V for 200mV/s. </a:t>
            </a:r>
          </a:p>
          <a:p>
            <a:endParaRPr lang="en-US"/>
          </a:p>
        </p:txBody>
      </p:sp>
      <p:sp>
        <p:nvSpPr>
          <p:cNvPr id="4" name="Slide Number Placeholder 3">
            <a:extLst>
              <a:ext uri="{FF2B5EF4-FFF2-40B4-BE49-F238E27FC236}">
                <a16:creationId xmlns:a16="http://schemas.microsoft.com/office/drawing/2014/main" id="{4E03A4BD-85B9-046E-4339-92A4F0F30FA7}"/>
              </a:ext>
            </a:extLst>
          </p:cNvPr>
          <p:cNvSpPr>
            <a:spLocks noGrp="1"/>
          </p:cNvSpPr>
          <p:nvPr>
            <p:ph type="sldNum" sz="quarter" idx="5"/>
          </p:nvPr>
        </p:nvSpPr>
        <p:spPr/>
        <p:txBody>
          <a:bodyPr/>
          <a:lstStyle/>
          <a:p>
            <a:fld id="{BA3AC776-CFE8-DB40-9D8B-8A63506D5E06}" type="slidenum">
              <a:rPr lang="en-US" smtClean="0"/>
              <a:pPr/>
              <a:t>7</a:t>
            </a:fld>
            <a:endParaRPr lang="en-US"/>
          </a:p>
        </p:txBody>
      </p:sp>
    </p:spTree>
    <p:extLst>
      <p:ext uri="{BB962C8B-B14F-4D97-AF65-F5344CB8AC3E}">
        <p14:creationId xmlns:p14="http://schemas.microsoft.com/office/powerpoint/2010/main" val="41690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29786-D844-2CF3-41C5-F6F6F7F70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C2B69-661D-3D51-5F15-75A4BF717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83CE9-60B8-1E62-3AF6-6E9B69229F2B}"/>
              </a:ext>
            </a:extLst>
          </p:cNvPr>
          <p:cNvSpPr>
            <a:spLocks noGrp="1"/>
          </p:cNvSpPr>
          <p:nvPr>
            <p:ph type="body" idx="1"/>
          </p:nvPr>
        </p:nvSpPr>
        <p:spPr/>
        <p:txBody>
          <a:bodyPr/>
          <a:lstStyle/>
          <a:p>
            <a:pPr fontAlgn="base">
              <a:lnSpc>
                <a:spcPts val="1395"/>
              </a:lnSpc>
              <a:spcAft>
                <a:spcPts val="800"/>
              </a:spcAft>
            </a:pPr>
            <a:r>
              <a:rPr lang="en-US"/>
              <a:t>Taken on the same day, CVs at 600 degrees </a:t>
            </a:r>
            <a:r>
              <a:rPr lang="en-US" err="1"/>
              <a:t>celcisus</a:t>
            </a:r>
            <a:r>
              <a:rPr lang="en-US"/>
              <a:t> </a:t>
            </a:r>
            <a:r>
              <a:rPr lang="en-US" err="1"/>
              <a:t>yieled</a:t>
            </a:r>
            <a:r>
              <a:rPr lang="en-US"/>
              <a:t> redox potentials for the potassium curve with //// </a:t>
            </a:r>
            <a:endParaRPr lang="en-US" b="1" i="0">
              <a:solidFill>
                <a:srgbClr val="000000"/>
              </a:solidFill>
              <a:effectLst/>
              <a:latin typeface="Segoe UI" panose="020B0502040204020203" pitchFamily="34" charset="0"/>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ea typeface="Calibri"/>
              <a:cs typeface="Calibri"/>
            </a:endParaRPr>
          </a:p>
          <a:p>
            <a:endParaRPr lang="en-US"/>
          </a:p>
        </p:txBody>
      </p:sp>
      <p:sp>
        <p:nvSpPr>
          <p:cNvPr id="4" name="Slide Number Placeholder 3">
            <a:extLst>
              <a:ext uri="{FF2B5EF4-FFF2-40B4-BE49-F238E27FC236}">
                <a16:creationId xmlns:a16="http://schemas.microsoft.com/office/drawing/2014/main" id="{978442A8-0FA6-6774-78F0-732157E77B37}"/>
              </a:ext>
            </a:extLst>
          </p:cNvPr>
          <p:cNvSpPr>
            <a:spLocks noGrp="1"/>
          </p:cNvSpPr>
          <p:nvPr>
            <p:ph type="sldNum" sz="quarter" idx="5"/>
          </p:nvPr>
        </p:nvSpPr>
        <p:spPr/>
        <p:txBody>
          <a:bodyPr/>
          <a:lstStyle/>
          <a:p>
            <a:fld id="{BA3AC776-CFE8-DB40-9D8B-8A63506D5E06}" type="slidenum">
              <a:rPr lang="en-US" smtClean="0"/>
              <a:pPr/>
              <a:t>8</a:t>
            </a:fld>
            <a:endParaRPr lang="en-US"/>
          </a:p>
        </p:txBody>
      </p:sp>
    </p:spTree>
    <p:extLst>
      <p:ext uri="{BB962C8B-B14F-4D97-AF65-F5344CB8AC3E}">
        <p14:creationId xmlns:p14="http://schemas.microsoft.com/office/powerpoint/2010/main" val="170501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94D11-4B9E-8481-A946-7E01A47B0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ACC45-622A-8AB6-A3AD-36B10AF83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DF2D8-94E8-9833-B188-59345F6AC533}"/>
              </a:ext>
            </a:extLst>
          </p:cNvPr>
          <p:cNvSpPr>
            <a:spLocks noGrp="1"/>
          </p:cNvSpPr>
          <p:nvPr>
            <p:ph type="body" idx="1"/>
          </p:nvPr>
        </p:nvSpPr>
        <p:spPr/>
        <p:txBody>
          <a:bodyPr/>
          <a:lstStyle/>
          <a:p>
            <a:pPr>
              <a:spcBef>
                <a:spcPct val="20000"/>
              </a:spcBef>
              <a:spcAft>
                <a:spcPct val="0"/>
              </a:spcAft>
            </a:pPr>
            <a:r>
              <a:rPr lang="en-US">
                <a:solidFill>
                  <a:srgbClr val="244482"/>
                </a:solidFill>
              </a:rPr>
              <a:t> </a:t>
            </a:r>
            <a:endParaRPr lang="en-US">
              <a:ea typeface="Calibri"/>
              <a:cs typeface="Calibri"/>
            </a:endParaRPr>
          </a:p>
          <a:p>
            <a:r>
              <a:rPr lang="en-US"/>
              <a:t> </a:t>
            </a:r>
            <a:endParaRPr lang="en-US">
              <a:ea typeface="Calibri"/>
              <a:cs typeface="Calibri"/>
            </a:endParaRPr>
          </a:p>
        </p:txBody>
      </p:sp>
      <p:sp>
        <p:nvSpPr>
          <p:cNvPr id="4" name="Slide Number Placeholder 3">
            <a:extLst>
              <a:ext uri="{FF2B5EF4-FFF2-40B4-BE49-F238E27FC236}">
                <a16:creationId xmlns:a16="http://schemas.microsoft.com/office/drawing/2014/main" id="{2B6B24BD-8832-EBF0-F027-F4616FE1AB5F}"/>
              </a:ext>
            </a:extLst>
          </p:cNvPr>
          <p:cNvSpPr>
            <a:spLocks noGrp="1"/>
          </p:cNvSpPr>
          <p:nvPr>
            <p:ph type="sldNum" sz="quarter" idx="5"/>
          </p:nvPr>
        </p:nvSpPr>
        <p:spPr/>
        <p:txBody>
          <a:bodyPr/>
          <a:lstStyle/>
          <a:p>
            <a:fld id="{BA3AC776-CFE8-DB40-9D8B-8A63506D5E06}" type="slidenum">
              <a:rPr lang="en-US" smtClean="0"/>
              <a:pPr/>
              <a:t>11</a:t>
            </a:fld>
            <a:endParaRPr lang="en-US"/>
          </a:p>
        </p:txBody>
      </p:sp>
    </p:spTree>
    <p:extLst>
      <p:ext uri="{BB962C8B-B14F-4D97-AF65-F5344CB8AC3E}">
        <p14:creationId xmlns:p14="http://schemas.microsoft.com/office/powerpoint/2010/main" val="3143828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Freeform 4"/>
          <p:cNvSpPr/>
          <p:nvPr userDrawn="1"/>
        </p:nvSpPr>
        <p:spPr>
          <a:xfrm>
            <a:off x="2891369" y="1083734"/>
            <a:ext cx="6252633" cy="67203"/>
          </a:xfrm>
          <a:custGeom>
            <a:avLst/>
            <a:gdLst>
              <a:gd name="connsiteX0" fmla="*/ 0 w 6813550"/>
              <a:gd name="connsiteY0" fmla="*/ 0 h 58419"/>
              <a:gd name="connsiteX1" fmla="*/ 6813550 w 6813550"/>
              <a:gd name="connsiteY1" fmla="*/ 0 h 58419"/>
              <a:gd name="connsiteX2" fmla="*/ 6813550 w 6813550"/>
              <a:gd name="connsiteY2" fmla="*/ 58419 h 58419"/>
              <a:gd name="connsiteX3" fmla="*/ 0 w 6813550"/>
              <a:gd name="connsiteY3" fmla="*/ 58419 h 58419"/>
              <a:gd name="connsiteX4" fmla="*/ 0 w 6813550"/>
              <a:gd name="connsiteY4" fmla="*/ 0 h 58419"/>
              <a:gd name="connsiteX0" fmla="*/ 0 w 6813550"/>
              <a:gd name="connsiteY0" fmla="*/ 0 h 58419"/>
              <a:gd name="connsiteX1" fmla="*/ 6813550 w 6813550"/>
              <a:gd name="connsiteY1" fmla="*/ 0 h 58419"/>
              <a:gd name="connsiteX2" fmla="*/ 6813550 w 6813550"/>
              <a:gd name="connsiteY2" fmla="*/ 58419 h 58419"/>
              <a:gd name="connsiteX3" fmla="*/ 66675 w 6813550"/>
              <a:gd name="connsiteY3" fmla="*/ 58419 h 58419"/>
              <a:gd name="connsiteX4" fmla="*/ 0 w 6813550"/>
              <a:gd name="connsiteY4" fmla="*/ 0 h 58419"/>
              <a:gd name="connsiteX0" fmla="*/ 0 w 7055656"/>
              <a:gd name="connsiteY0" fmla="*/ 0 h 58419"/>
              <a:gd name="connsiteX1" fmla="*/ 7055656 w 7055656"/>
              <a:gd name="connsiteY1" fmla="*/ 0 h 58419"/>
              <a:gd name="connsiteX2" fmla="*/ 7055656 w 7055656"/>
              <a:gd name="connsiteY2" fmla="*/ 58419 h 58419"/>
              <a:gd name="connsiteX3" fmla="*/ 308781 w 7055656"/>
              <a:gd name="connsiteY3" fmla="*/ 58419 h 58419"/>
              <a:gd name="connsiteX4" fmla="*/ 0 w 7055656"/>
              <a:gd name="connsiteY4" fmla="*/ 0 h 58419"/>
              <a:gd name="connsiteX0" fmla="*/ 0 w 6879772"/>
              <a:gd name="connsiteY0" fmla="*/ 0 h 58419"/>
              <a:gd name="connsiteX1" fmla="*/ 6879772 w 6879772"/>
              <a:gd name="connsiteY1" fmla="*/ 0 h 58419"/>
              <a:gd name="connsiteX2" fmla="*/ 6879772 w 6879772"/>
              <a:gd name="connsiteY2" fmla="*/ 58419 h 58419"/>
              <a:gd name="connsiteX3" fmla="*/ 132897 w 6879772"/>
              <a:gd name="connsiteY3" fmla="*/ 58419 h 58419"/>
              <a:gd name="connsiteX4" fmla="*/ 0 w 6879772"/>
              <a:gd name="connsiteY4" fmla="*/ 0 h 58419"/>
              <a:gd name="connsiteX0" fmla="*/ 0 w 6879772"/>
              <a:gd name="connsiteY0" fmla="*/ 0 h 58419"/>
              <a:gd name="connsiteX1" fmla="*/ 6879772 w 6879772"/>
              <a:gd name="connsiteY1" fmla="*/ 0 h 58419"/>
              <a:gd name="connsiteX2" fmla="*/ 6879772 w 6879772"/>
              <a:gd name="connsiteY2" fmla="*/ 58419 h 58419"/>
              <a:gd name="connsiteX3" fmla="*/ 54059 w 6879772"/>
              <a:gd name="connsiteY3" fmla="*/ 58419 h 58419"/>
              <a:gd name="connsiteX4" fmla="*/ 0 w 6879772"/>
              <a:gd name="connsiteY4" fmla="*/ 0 h 5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9772" h="58419">
                <a:moveTo>
                  <a:pt x="0" y="0"/>
                </a:moveTo>
                <a:lnTo>
                  <a:pt x="6879772" y="0"/>
                </a:lnTo>
                <a:lnTo>
                  <a:pt x="6879772" y="58419"/>
                </a:lnTo>
                <a:lnTo>
                  <a:pt x="54059" y="58419"/>
                </a:lnTo>
                <a:lnTo>
                  <a:pt x="0" y="0"/>
                </a:lnTo>
                <a:close/>
              </a:path>
            </a:pathLst>
          </a:custGeom>
          <a:solidFill>
            <a:srgbClr val="98C25C"/>
          </a:solidFill>
          <a:ln>
            <a:no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p:nvPr>
        </p:nvSpPr>
        <p:spPr>
          <a:xfrm>
            <a:off x="2787649" y="438503"/>
            <a:ext cx="5947739" cy="746023"/>
          </a:xfrm>
        </p:spPr>
        <p:txBody>
          <a:bodyPr/>
          <a:lstStyle>
            <a:lvl1pPr>
              <a:defRPr b="1" i="0" baseline="0">
                <a:solidFill>
                  <a:schemeClr val="bg1"/>
                </a:solidFill>
                <a:effectLst>
                  <a:outerShdw blurRad="50800" dist="38100" dir="2700000">
                    <a:srgbClr val="000000">
                      <a:alpha val="43000"/>
                    </a:srgbClr>
                  </a:outerShdw>
                </a:effectLst>
                <a:latin typeface="Impact"/>
                <a:cs typeface="Impact"/>
              </a:defRPr>
            </a:lvl1pPr>
          </a:lstStyle>
          <a:p>
            <a:r>
              <a:rPr lang="en-US"/>
              <a:t>Click to edit Master title style</a:t>
            </a:r>
          </a:p>
        </p:txBody>
      </p:sp>
      <p:sp>
        <p:nvSpPr>
          <p:cNvPr id="3" name="Subtitle 2"/>
          <p:cNvSpPr>
            <a:spLocks noGrp="1"/>
          </p:cNvSpPr>
          <p:nvPr>
            <p:ph type="subTitle" idx="1"/>
          </p:nvPr>
        </p:nvSpPr>
        <p:spPr>
          <a:xfrm>
            <a:off x="2787649" y="1788882"/>
            <a:ext cx="5947739" cy="744768"/>
          </a:xfrm>
          <a:effectLst>
            <a:outerShdw blurRad="50800" dist="38100" dir="2700000">
              <a:srgbClr val="000000">
                <a:alpha val="43000"/>
              </a:srgbClr>
            </a:outerShdw>
          </a:effectLst>
        </p:spPr>
        <p:txBody>
          <a:bodyPr anchor="b"/>
          <a:lstStyle>
            <a:lvl1pPr marL="0" indent="0" algn="l">
              <a:buNone/>
              <a:defRPr b="0" i="0">
                <a:solidFill>
                  <a:schemeClr val="bg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a:t>
            </a:r>
          </a:p>
        </p:txBody>
      </p:sp>
      <p:sp>
        <p:nvSpPr>
          <p:cNvPr id="26" name="Text Placeholder 25"/>
          <p:cNvSpPr>
            <a:spLocks noGrp="1"/>
          </p:cNvSpPr>
          <p:nvPr>
            <p:ph type="body" sz="quarter" idx="10"/>
          </p:nvPr>
        </p:nvSpPr>
        <p:spPr>
          <a:xfrm>
            <a:off x="2787650" y="2800350"/>
            <a:ext cx="5949951" cy="590550"/>
          </a:xfrm>
          <a:effectLst>
            <a:outerShdw blurRad="50800" dist="38100" dir="2700000">
              <a:srgbClr val="000000">
                <a:alpha val="43000"/>
              </a:srgbClr>
            </a:outerShdw>
          </a:effectLst>
        </p:spPr>
        <p:txBody>
          <a:bodyPr>
            <a:normAutofit/>
          </a:bodyPr>
          <a:lstStyle>
            <a:lvl1pPr>
              <a:buNone/>
              <a:defRPr sz="1600">
                <a:solidFill>
                  <a:srgbClr val="FFFFFF"/>
                </a:solidFill>
                <a:latin typeface="+mn-lt"/>
              </a:defRPr>
            </a:lvl1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B340BCBD-E04B-464B-B8C6-AC1FEB4F3F88}" type="datetime1">
              <a:rPr lang="en-US" smtClean="0"/>
              <a:t>6/30/2025</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A83CDEBB-D85F-CC40-AE45-888368CFE1D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1E07C4E-6DED-405C-946C-2792D0E00783}" type="datetime1">
              <a:rPr lang="en-US" smtClean="0"/>
              <a:t>6/30/2025</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9BB8F8A-D7DF-B64A-810E-7764BF99253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2796" y="1035052"/>
            <a:ext cx="6708685" cy="523220"/>
          </a:xfrm>
        </p:spPr>
        <p:txBody>
          <a:bodyPr anchor="t">
            <a:spAutoFit/>
          </a:bodyPr>
          <a:lstStyle>
            <a:lvl1pPr algn="l">
              <a:defRPr>
                <a:solidFill>
                  <a:srgbClr val="244482"/>
                </a:solidFill>
              </a:defRPr>
            </a:lvl1pPr>
          </a:lstStyle>
          <a:p>
            <a:r>
              <a:rPr lang="en-US"/>
              <a:t>Click to edit Master title style</a:t>
            </a:r>
          </a:p>
        </p:txBody>
      </p:sp>
      <p:sp>
        <p:nvSpPr>
          <p:cNvPr id="23" name="Content Placeholder 22"/>
          <p:cNvSpPr>
            <a:spLocks noGrp="1"/>
          </p:cNvSpPr>
          <p:nvPr>
            <p:ph sz="quarter" idx="13"/>
          </p:nvPr>
        </p:nvSpPr>
        <p:spPr>
          <a:xfrm>
            <a:off x="533400" y="1720850"/>
            <a:ext cx="6705600" cy="4165600"/>
          </a:xfrm>
        </p:spPr>
        <p:txBody>
          <a:bodyPr/>
          <a:lstStyle>
            <a:lvl1pPr>
              <a:buClr>
                <a:srgbClr val="7DB14B"/>
              </a:buClr>
              <a:defRPr/>
            </a:lvl1pPr>
            <a:lvl2pPr>
              <a:buClr>
                <a:srgbClr val="7DB14B"/>
              </a:buClr>
              <a:buFont typeface="Wingdings" charset="2"/>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4"/>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85FB4A3F-1CE8-4AFC-B401-C72AF4F0BA96}" type="datetime1">
              <a:rPr lang="en-US" smtClean="0"/>
              <a:t>6/30/2025</a:t>
            </a:fld>
            <a:endParaRPr lang="en-US"/>
          </a:p>
        </p:txBody>
      </p:sp>
      <p:sp>
        <p:nvSpPr>
          <p:cNvPr id="5" name="Footer Placeholder 4"/>
          <p:cNvSpPr>
            <a:spLocks noGrp="1"/>
          </p:cNvSpPr>
          <p:nvPr>
            <p:ph type="ftr" sz="quarter" idx="15"/>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6"/>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2FF9ABE8-D891-A547-B7A5-1DA8ED2843C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27D6214-50B0-4F03-834E-D03BD64F1D70}" type="datetime1">
              <a:rPr lang="en-US" smtClean="0"/>
              <a:t>6/30/2025</a:t>
            </a:fld>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679D0BAB-12EC-5F4F-B586-0AE5D1C7AE8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1DCCA952-600C-4612-8876-7DF07111895A}" type="datetime1">
              <a:rPr lang="en-US" smtClean="0"/>
              <a:t>6/30/2025</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C25EA67A-FAB5-E142-8EB2-0EB086824C0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1673A132-C491-48ED-A5B6-15F821680A25}" type="datetime1">
              <a:rPr lang="en-US" smtClean="0"/>
              <a:t>6/30/2025</a:t>
            </a:fld>
            <a:endParaRPr lang="en-US"/>
          </a:p>
        </p:txBody>
      </p:sp>
      <p:sp>
        <p:nvSpPr>
          <p:cNvPr id="8" name="Footer Placeholder 7"/>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9" name="Slide Number Placeholder 8"/>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B1713E3C-29CE-2040-8DDB-34BACC241E5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6DB44355-3E8C-4856-B47F-39BF58956E30}" type="datetime1">
              <a:rPr lang="en-US" smtClean="0"/>
              <a:t>6/30/2025</a:t>
            </a:fld>
            <a:endParaRPr lang="en-US"/>
          </a:p>
        </p:txBody>
      </p:sp>
      <p:sp>
        <p:nvSpPr>
          <p:cNvPr id="4" name="Footer Placeholder 3"/>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5" name="Slide Number Placeholder 4"/>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84571A1-3EFA-894E-9F31-3F50ED04A25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A6E4C98E-A560-401B-B6C0-11025680920B}" type="datetime1">
              <a:rPr lang="en-US" smtClean="0"/>
              <a:t>6/30/2025</a:t>
            </a:fld>
            <a:endParaRPr lang="en-US"/>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8C56703-0182-0346-AF34-33EF0279D1B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68E523E6-6C9F-41CD-BFFA-BA2E9C05DDF8}" type="datetime1">
              <a:rPr lang="en-US" smtClean="0"/>
              <a:t>6/30/2025</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BBC33887-6BC8-214F-B3D3-E2E99BF2E58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52F96496-2BAC-4C4E-83F3-E2F9FDD004EB}" type="datetime1">
              <a:rPr lang="en-US" smtClean="0"/>
              <a:t>6/30/2025</a:t>
            </a:fld>
            <a:endParaRPr lang="en-US"/>
          </a:p>
        </p:txBody>
      </p:sp>
      <p:sp>
        <p:nvSpPr>
          <p:cNvPr id="6" name="Footer Placeholder 5"/>
          <p:cNvSpPr>
            <a:spLocks noGrp="1"/>
          </p:cNvSpPr>
          <p:nvPr>
            <p:ph type="ftr" sz="quarter" idx="11"/>
          </p:nvPr>
        </p:nvSpPr>
        <p:spPr>
          <a:xfrm>
            <a:off x="3124200" y="6356351"/>
            <a:ext cx="2895600" cy="365125"/>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lvl1pPr fontAlgn="auto">
              <a:spcBef>
                <a:spcPts val="0"/>
              </a:spcBef>
              <a:spcAft>
                <a:spcPts val="0"/>
              </a:spcAft>
              <a:defRPr>
                <a:latin typeface="+mn-lt"/>
                <a:ea typeface="+mn-ea"/>
                <a:cs typeface="+mn-cs"/>
              </a:defRPr>
            </a:lvl1pPr>
          </a:lstStyle>
          <a:p>
            <a:pPr>
              <a:defRPr/>
            </a:pPr>
            <a:fld id="{4A3C2DA8-D66E-D24C-BE63-230B987F280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33400" y="777876"/>
            <a:ext cx="6708775" cy="7858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edit Master title style</a:t>
            </a:r>
          </a:p>
        </p:txBody>
      </p:sp>
      <p:sp>
        <p:nvSpPr>
          <p:cNvPr id="1027" name="Text Placeholder 2"/>
          <p:cNvSpPr>
            <a:spLocks noGrp="1"/>
          </p:cNvSpPr>
          <p:nvPr>
            <p:ph type="body" idx="1"/>
          </p:nvPr>
        </p:nvSpPr>
        <p:spPr bwMode="auto">
          <a:xfrm>
            <a:off x="533400" y="1746251"/>
            <a:ext cx="6708775"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457200" rtl="0" fontAlgn="base">
        <a:spcBef>
          <a:spcPct val="0"/>
        </a:spcBef>
        <a:spcAft>
          <a:spcPct val="0"/>
        </a:spcAft>
        <a:defRPr sz="2800" b="1" i="1" kern="1200">
          <a:solidFill>
            <a:srgbClr val="244482"/>
          </a:solidFill>
          <a:latin typeface="+mj-lt"/>
          <a:ea typeface="ＭＳ Ｐゴシック" charset="-128"/>
          <a:cs typeface="Arial Bold"/>
        </a:defRPr>
      </a:lvl1pPr>
      <a:lvl2pPr algn="l" defTabSz="457200" rtl="0" fontAlgn="base">
        <a:spcBef>
          <a:spcPct val="0"/>
        </a:spcBef>
        <a:spcAft>
          <a:spcPct val="0"/>
        </a:spcAft>
        <a:defRPr sz="2800" b="1" i="1">
          <a:solidFill>
            <a:srgbClr val="244482"/>
          </a:solidFill>
          <a:latin typeface="Arial" charset="0"/>
          <a:ea typeface="ＭＳ Ｐゴシック" charset="-128"/>
        </a:defRPr>
      </a:lvl2pPr>
      <a:lvl3pPr algn="l" defTabSz="457200" rtl="0" fontAlgn="base">
        <a:spcBef>
          <a:spcPct val="0"/>
        </a:spcBef>
        <a:spcAft>
          <a:spcPct val="0"/>
        </a:spcAft>
        <a:defRPr sz="2800" b="1" i="1">
          <a:solidFill>
            <a:srgbClr val="244482"/>
          </a:solidFill>
          <a:latin typeface="Arial" charset="0"/>
          <a:ea typeface="ＭＳ Ｐゴシック" charset="-128"/>
        </a:defRPr>
      </a:lvl3pPr>
      <a:lvl4pPr algn="l" defTabSz="457200" rtl="0" fontAlgn="base">
        <a:spcBef>
          <a:spcPct val="0"/>
        </a:spcBef>
        <a:spcAft>
          <a:spcPct val="0"/>
        </a:spcAft>
        <a:defRPr sz="2800" b="1" i="1">
          <a:solidFill>
            <a:srgbClr val="244482"/>
          </a:solidFill>
          <a:latin typeface="Arial" charset="0"/>
          <a:ea typeface="ＭＳ Ｐゴシック" charset="-128"/>
        </a:defRPr>
      </a:lvl4pPr>
      <a:lvl5pPr algn="l" defTabSz="457200" rtl="0" fontAlgn="base">
        <a:spcBef>
          <a:spcPct val="0"/>
        </a:spcBef>
        <a:spcAft>
          <a:spcPct val="0"/>
        </a:spcAft>
        <a:defRPr sz="2800" b="1" i="1">
          <a:solidFill>
            <a:srgbClr val="244482"/>
          </a:solidFill>
          <a:latin typeface="Arial" charset="0"/>
          <a:ea typeface="ＭＳ Ｐゴシック" charset="-128"/>
        </a:defRPr>
      </a:lvl5pPr>
      <a:lvl6pPr marL="457200" algn="l" defTabSz="457200" rtl="0" fontAlgn="base">
        <a:spcBef>
          <a:spcPct val="0"/>
        </a:spcBef>
        <a:spcAft>
          <a:spcPct val="0"/>
        </a:spcAft>
        <a:defRPr sz="2800" b="1" i="1">
          <a:solidFill>
            <a:srgbClr val="244482"/>
          </a:solidFill>
          <a:latin typeface="Arial" charset="0"/>
          <a:ea typeface="ＭＳ Ｐゴシック" charset="-128"/>
        </a:defRPr>
      </a:lvl6pPr>
      <a:lvl7pPr marL="914400" algn="l" defTabSz="457200" rtl="0" fontAlgn="base">
        <a:spcBef>
          <a:spcPct val="0"/>
        </a:spcBef>
        <a:spcAft>
          <a:spcPct val="0"/>
        </a:spcAft>
        <a:defRPr sz="2800" b="1" i="1">
          <a:solidFill>
            <a:srgbClr val="244482"/>
          </a:solidFill>
          <a:latin typeface="Arial" charset="0"/>
          <a:ea typeface="ＭＳ Ｐゴシック" charset="-128"/>
        </a:defRPr>
      </a:lvl7pPr>
      <a:lvl8pPr marL="1371600" algn="l" defTabSz="457200" rtl="0" fontAlgn="base">
        <a:spcBef>
          <a:spcPct val="0"/>
        </a:spcBef>
        <a:spcAft>
          <a:spcPct val="0"/>
        </a:spcAft>
        <a:defRPr sz="2800" b="1" i="1">
          <a:solidFill>
            <a:srgbClr val="244482"/>
          </a:solidFill>
          <a:latin typeface="Arial" charset="0"/>
          <a:ea typeface="ＭＳ Ｐゴシック" charset="-128"/>
        </a:defRPr>
      </a:lvl8pPr>
      <a:lvl9pPr marL="1828800" algn="l" defTabSz="457200" rtl="0" fontAlgn="base">
        <a:spcBef>
          <a:spcPct val="0"/>
        </a:spcBef>
        <a:spcAft>
          <a:spcPct val="0"/>
        </a:spcAft>
        <a:defRPr sz="2800" b="1" i="1">
          <a:solidFill>
            <a:srgbClr val="244482"/>
          </a:solidFill>
          <a:latin typeface="Arial" charset="0"/>
          <a:ea typeface="ＭＳ Ｐゴシック" charset="-128"/>
        </a:defRPr>
      </a:lvl9pPr>
    </p:titleStyle>
    <p:bodyStyle>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7.xml"/><Relationship Id="rId3" Type="http://schemas.microsoft.com/office/2018/10/relationships/comments" Target="../comments/modernComment_13E_E15779AC.xml"/><Relationship Id="rId7"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5.xml"/><Relationship Id="rId4" Type="http://schemas.openxmlformats.org/officeDocument/2006/relationships/image" Target="../media/image4.png"/><Relationship Id="rId9" Type="http://schemas.openxmlformats.org/officeDocument/2006/relationships/customXml" Target="../ink/ink8.xml"/></Relationships>
</file>

<file path=ppt/slides/_rels/slide12.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png"/><Relationship Id="rId7" Type="http://schemas.openxmlformats.org/officeDocument/2006/relationships/customXml" Target="../ink/ink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14.jpeg"/><Relationship Id="rId5" Type="http://schemas.openxmlformats.org/officeDocument/2006/relationships/image" Target="../media/image14.png"/><Relationship Id="rId10" Type="http://schemas.openxmlformats.org/officeDocument/2006/relationships/hyperlink" Target="https://doi.org/10.1016/j.anucene.2018.05.045" TargetMode="External"/><Relationship Id="rId4" Type="http://schemas.openxmlformats.org/officeDocument/2006/relationships/customXml" Target="../ink/ink9.xml"/><Relationship Id="rId9" Type="http://schemas.openxmlformats.org/officeDocument/2006/relationships/hyperlink" Target="https://doi.org/10.1016/j.jnucmat.2017.09.027" TargetMode="External"/></Relationships>
</file>

<file path=ppt/slides/_rels/slide2.xml.rels><?xml version="1.0" encoding="UTF-8" standalone="yes"?>
<Relationships xmlns="http://schemas.openxmlformats.org/package/2006/relationships"><Relationship Id="rId3" Type="http://schemas.microsoft.com/office/2018/10/relationships/comments" Target="../comments/modernComment_13A_91C767C6.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3B_3269E4E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microsoft.com/office/2018/10/relationships/comments" Target="../comments/modernComment_133_F5BE0121.xml"/><Relationship Id="rId7" Type="http://schemas.openxmlformats.org/officeDocument/2006/relationships/customXml" Target="../ink/ink2.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37_4272932C.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40_8826D6B.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77283" y="1794934"/>
            <a:ext cx="1481668" cy="2834216"/>
          </a:xfrm>
          <a:prstGeom prst="rect">
            <a:avLst/>
          </a:prstGeom>
        </p:spPr>
        <p:txBody>
          <a:bodyPr vert="horz" wrap="square" lIns="91440" tIns="45720" rIns="91440" bIns="45720" rtlCol="0" anchor="t">
            <a:noAutofit/>
          </a:bodyPr>
          <a:lstStyle/>
          <a:p>
            <a:pPr algn="ctr" fontAlgn="auto">
              <a:lnSpc>
                <a:spcPts val="1680"/>
              </a:lnSpc>
              <a:spcBef>
                <a:spcPts val="0"/>
              </a:spcBef>
              <a:spcAft>
                <a:spcPts val="0"/>
              </a:spcAft>
            </a:pPr>
            <a:r>
              <a:rPr lang="en-US" sz="1000" i="1">
                <a:solidFill>
                  <a:schemeClr val="bg1"/>
                </a:solidFill>
                <a:latin typeface="+mn-lt"/>
                <a:cs typeface="Arial"/>
              </a:rPr>
              <a:t> A research partnership between Boise State University, Idaho National Laboratory, Idaho State University and University of Idaho.</a:t>
            </a:r>
          </a:p>
        </p:txBody>
      </p:sp>
      <p:sp>
        <p:nvSpPr>
          <p:cNvPr id="8" name="Title 7"/>
          <p:cNvSpPr>
            <a:spLocks noGrp="1"/>
          </p:cNvSpPr>
          <p:nvPr>
            <p:ph type="ctrTitle"/>
          </p:nvPr>
        </p:nvSpPr>
        <p:spPr/>
        <p:txBody>
          <a:bodyPr/>
          <a:lstStyle/>
          <a:p>
            <a:r>
              <a:rPr lang="en-US">
                <a:latin typeface="Impact" pitchFamily="34" charset="0"/>
              </a:rPr>
              <a:t>Center for Advanced Energy Studies</a:t>
            </a:r>
          </a:p>
        </p:txBody>
      </p:sp>
      <p:cxnSp>
        <p:nvCxnSpPr>
          <p:cNvPr id="31" name="Straight Connector 30"/>
          <p:cNvCxnSpPr/>
          <p:nvPr/>
        </p:nvCxnSpPr>
        <p:spPr>
          <a:xfrm>
            <a:off x="395816" y="1790700"/>
            <a:ext cx="1244600" cy="1588"/>
          </a:xfrm>
          <a:prstGeom prst="line">
            <a:avLst/>
          </a:prstGeom>
          <a:ln w="3175" cap="flat" cmpd="sng" algn="ctr">
            <a:solidFill>
              <a:schemeClr val="bg1">
                <a:alpha val="38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95816" y="3879850"/>
            <a:ext cx="1244600" cy="1588"/>
          </a:xfrm>
          <a:prstGeom prst="line">
            <a:avLst/>
          </a:prstGeom>
          <a:ln w="3175" cap="flat" cmpd="sng" algn="ctr">
            <a:solidFill>
              <a:schemeClr val="bg1">
                <a:alpha val="38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Subtitle 2"/>
          <p:cNvSpPr>
            <a:spLocks noGrp="1"/>
          </p:cNvSpPr>
          <p:nvPr>
            <p:ph type="subTitle" idx="1"/>
          </p:nvPr>
        </p:nvSpPr>
        <p:spPr>
          <a:xfrm>
            <a:off x="2787649" y="1392702"/>
            <a:ext cx="5947739" cy="2449536"/>
          </a:xfrm>
        </p:spPr>
        <p:txBody>
          <a:bodyPr anchor="t"/>
          <a:lstStyle/>
          <a:p>
            <a:pPr algn="ctr"/>
            <a:r>
              <a:rPr lang="en-US" sz="3200" err="1">
                <a:latin typeface="Times New Roman"/>
                <a:ea typeface="ＭＳ Ｐゴシック"/>
                <a:cs typeface="Times New Roman"/>
              </a:rPr>
              <a:t>MicroEC</a:t>
            </a:r>
            <a:r>
              <a:rPr lang="en-US" sz="3200">
                <a:latin typeface="Times New Roman"/>
                <a:ea typeface="ＭＳ Ｐゴシック"/>
                <a:cs typeface="Times New Roman"/>
              </a:rPr>
              <a:t> Research Update </a:t>
            </a:r>
          </a:p>
          <a:p>
            <a:pPr algn="ctr"/>
            <a:r>
              <a:rPr lang="en-US" sz="3200">
                <a:latin typeface="Times New Roman"/>
                <a:ea typeface="ＭＳ Ｐゴシック"/>
                <a:cs typeface="Times New Roman"/>
              </a:rPr>
              <a:t>06.30.25</a:t>
            </a:r>
            <a:endParaRPr lang="en-US" sz="3200">
              <a:latin typeface="Times New Roman" pitchFamily="18" charset="0"/>
              <a:cs typeface="Times New Roman" pitchFamily="18" charset="0"/>
            </a:endParaRPr>
          </a:p>
          <a:p>
            <a:pPr algn="ctr"/>
            <a:endParaRPr lang="en-US" sz="3200">
              <a:latin typeface="Times New Roman" pitchFamily="18" charset="0"/>
              <a:cs typeface="Times New Roman" pitchFamily="18" charset="0"/>
            </a:endParaRPr>
          </a:p>
          <a:p>
            <a:pPr algn="ctr"/>
            <a:r>
              <a:rPr lang="en-US" sz="3200">
                <a:latin typeface="Times New Roman"/>
                <a:ea typeface="ＭＳ Ｐゴシック"/>
                <a:cs typeface="Times New Roman"/>
              </a:rPr>
              <a:t>Gabriel Lewis</a:t>
            </a:r>
          </a:p>
          <a:p>
            <a:pPr algn="ctr"/>
            <a:r>
              <a:rPr lang="en-US" sz="3200">
                <a:latin typeface="Times New Roman"/>
                <a:ea typeface="ＭＳ Ｐゴシック"/>
                <a:cs typeface="Times New Roman"/>
              </a:rPr>
              <a:t>Dr. Haiyan Zhao  </a:t>
            </a:r>
            <a:endParaRPr lang="en-US">
              <a:latin typeface="Times New Roman"/>
              <a:ea typeface="ＭＳ Ｐゴシック"/>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4FB2B-3D57-41FB-0B24-FDCBE2325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D587F-05C3-0931-F28E-08E63BDC35C8}"/>
              </a:ext>
            </a:extLst>
          </p:cNvPr>
          <p:cNvSpPr>
            <a:spLocks noGrp="1"/>
          </p:cNvSpPr>
          <p:nvPr>
            <p:ph type="title"/>
          </p:nvPr>
        </p:nvSpPr>
        <p:spPr>
          <a:xfrm>
            <a:off x="532796" y="774233"/>
            <a:ext cx="8055989" cy="1815882"/>
          </a:xfrm>
        </p:spPr>
        <p:txBody>
          <a:bodyPr/>
          <a:lstStyle/>
          <a:p>
            <a:r>
              <a:rPr lang="en-US">
                <a:ea typeface="ＭＳ Ｐゴシック"/>
                <a:cs typeface="Arial"/>
              </a:rPr>
              <a:t>K+/K Redox Potentials at 600°C in </a:t>
            </a:r>
            <a:r>
              <a:rPr lang="en-US" err="1">
                <a:ea typeface="ＭＳ Ｐゴシック"/>
                <a:cs typeface="Arial"/>
              </a:rPr>
              <a:t>FLiNaK</a:t>
            </a:r>
            <a:r>
              <a:rPr lang="en-US">
                <a:ea typeface="ＭＳ Ｐゴシック"/>
                <a:cs typeface="Arial"/>
              </a:rPr>
              <a:t> salt using Uniform Integrated Electrode Bundle</a:t>
            </a:r>
            <a:endParaRPr lang="en-US"/>
          </a:p>
          <a:p>
            <a:endParaRPr lang="en-US"/>
          </a:p>
        </p:txBody>
      </p:sp>
      <p:graphicFrame>
        <p:nvGraphicFramePr>
          <p:cNvPr id="5" name="Content Placeholder 4">
            <a:extLst>
              <a:ext uri="{FF2B5EF4-FFF2-40B4-BE49-F238E27FC236}">
                <a16:creationId xmlns:a16="http://schemas.microsoft.com/office/drawing/2014/main" id="{127F760C-78D6-86CF-6299-528433339F80}"/>
              </a:ext>
            </a:extLst>
          </p:cNvPr>
          <p:cNvGraphicFramePr>
            <a:graphicFrameLocks noGrp="1"/>
          </p:cNvGraphicFramePr>
          <p:nvPr>
            <p:ph sz="quarter" idx="13"/>
            <p:extLst>
              <p:ext uri="{D42A27DB-BD31-4B8C-83A1-F6EECF244321}">
                <p14:modId xmlns:p14="http://schemas.microsoft.com/office/powerpoint/2010/main" val="658942504"/>
              </p:ext>
            </p:extLst>
          </p:nvPr>
        </p:nvGraphicFramePr>
        <p:xfrm>
          <a:off x="2881922" y="2201614"/>
          <a:ext cx="6263640" cy="2468880"/>
        </p:xfrm>
        <a:graphic>
          <a:graphicData uri="http://schemas.openxmlformats.org/drawingml/2006/table">
            <a:tbl>
              <a:tblPr firstRow="1" bandRow="1">
                <a:tableStyleId>{5C22544A-7EE6-4342-B048-85BDC9FD1C3A}</a:tableStyleId>
              </a:tblPr>
              <a:tblGrid>
                <a:gridCol w="1252728">
                  <a:extLst>
                    <a:ext uri="{9D8B030D-6E8A-4147-A177-3AD203B41FA5}">
                      <a16:colId xmlns:a16="http://schemas.microsoft.com/office/drawing/2014/main" val="2469457138"/>
                    </a:ext>
                  </a:extLst>
                </a:gridCol>
                <a:gridCol w="1252728">
                  <a:extLst>
                    <a:ext uri="{9D8B030D-6E8A-4147-A177-3AD203B41FA5}">
                      <a16:colId xmlns:a16="http://schemas.microsoft.com/office/drawing/2014/main" val="2592930342"/>
                    </a:ext>
                  </a:extLst>
                </a:gridCol>
                <a:gridCol w="1252728">
                  <a:extLst>
                    <a:ext uri="{9D8B030D-6E8A-4147-A177-3AD203B41FA5}">
                      <a16:colId xmlns:a16="http://schemas.microsoft.com/office/drawing/2014/main" val="817162004"/>
                    </a:ext>
                  </a:extLst>
                </a:gridCol>
                <a:gridCol w="1252728">
                  <a:extLst>
                    <a:ext uri="{9D8B030D-6E8A-4147-A177-3AD203B41FA5}">
                      <a16:colId xmlns:a16="http://schemas.microsoft.com/office/drawing/2014/main" val="2601451359"/>
                    </a:ext>
                  </a:extLst>
                </a:gridCol>
                <a:gridCol w="1252728">
                  <a:extLst>
                    <a:ext uri="{9D8B030D-6E8A-4147-A177-3AD203B41FA5}">
                      <a16:colId xmlns:a16="http://schemas.microsoft.com/office/drawing/2014/main" val="3140103529"/>
                    </a:ext>
                  </a:extLst>
                </a:gridCol>
              </a:tblGrid>
              <a:tr h="457200">
                <a:tc>
                  <a:txBody>
                    <a:bodyPr/>
                    <a:lstStyle/>
                    <a:p>
                      <a:endParaRPr lang="en-US"/>
                    </a:p>
                  </a:txBody>
                  <a:tcPr/>
                </a:tc>
                <a:tc>
                  <a:txBody>
                    <a:bodyPr/>
                    <a:lstStyle/>
                    <a:p>
                      <a:r>
                        <a:rPr lang="en-US"/>
                        <a:t>40g</a:t>
                      </a:r>
                    </a:p>
                  </a:txBody>
                  <a:tcPr/>
                </a:tc>
                <a:tc>
                  <a:txBody>
                    <a:bodyPr/>
                    <a:lstStyle/>
                    <a:p>
                      <a:r>
                        <a:rPr lang="en-US"/>
                        <a:t>10g</a:t>
                      </a:r>
                    </a:p>
                  </a:txBody>
                  <a:tcPr/>
                </a:tc>
                <a:tc>
                  <a:txBody>
                    <a:bodyPr/>
                    <a:lstStyle/>
                    <a:p>
                      <a:r>
                        <a:rPr lang="en-US"/>
                        <a:t>1.0g </a:t>
                      </a:r>
                    </a:p>
                  </a:txBody>
                  <a:tcPr/>
                </a:tc>
                <a:tc>
                  <a:txBody>
                    <a:bodyPr/>
                    <a:lstStyle/>
                    <a:p>
                      <a:r>
                        <a:rPr lang="en-US"/>
                        <a:t>0.1g </a:t>
                      </a:r>
                    </a:p>
                  </a:txBody>
                  <a:tcPr/>
                </a:tc>
                <a:extLst>
                  <a:ext uri="{0D108BD9-81ED-4DB2-BD59-A6C34878D82A}">
                    <a16:rowId xmlns:a16="http://schemas.microsoft.com/office/drawing/2014/main" val="3846345357"/>
                  </a:ext>
                </a:extLst>
              </a:tr>
              <a:tr h="457200">
                <a:tc>
                  <a:txBody>
                    <a:bodyPr/>
                    <a:lstStyle/>
                    <a:p>
                      <a:r>
                        <a:rPr lang="en-US"/>
                        <a:t>50mV/s</a:t>
                      </a:r>
                    </a:p>
                  </a:txBody>
                  <a:tcPr/>
                </a:tc>
                <a:tc>
                  <a:txBody>
                    <a:bodyPr/>
                    <a:lstStyle/>
                    <a:p>
                      <a:pPr lvl="0">
                        <a:buNone/>
                      </a:pPr>
                      <a:r>
                        <a:rPr lang="en-US" sz="2000" b="0" i="0" u="none" strike="noStrike" noProof="0">
                          <a:solidFill>
                            <a:srgbClr val="244482"/>
                          </a:solidFill>
                          <a:latin typeface="Arial"/>
                        </a:rPr>
                        <a:t>----</a:t>
                      </a:r>
                      <a:endParaRPr lang="en-US"/>
                    </a:p>
                  </a:txBody>
                  <a:tcPr/>
                </a:tc>
                <a:tc>
                  <a:txBody>
                    <a:bodyPr/>
                    <a:lstStyle/>
                    <a:p>
                      <a:pPr lvl="0">
                        <a:buNone/>
                      </a:pPr>
                      <a:r>
                        <a:rPr lang="en-US" sz="2000" b="0" i="0" u="none" strike="noStrike" noProof="0">
                          <a:solidFill>
                            <a:srgbClr val="244482"/>
                          </a:solidFill>
                          <a:latin typeface="Arial"/>
                        </a:rPr>
                        <a:t>----</a:t>
                      </a:r>
                    </a:p>
                  </a:txBody>
                  <a:tcPr/>
                </a:tc>
                <a:tc>
                  <a:txBody>
                    <a:bodyPr/>
                    <a:lstStyle/>
                    <a:p>
                      <a:pPr lvl="0">
                        <a:buNone/>
                      </a:pPr>
                      <a:r>
                        <a:rPr lang="en-US" sz="2000" b="0" i="0" u="none" strike="noStrike" noProof="0">
                          <a:solidFill>
                            <a:srgbClr val="244482"/>
                          </a:solidFill>
                          <a:latin typeface="Arial"/>
                        </a:rPr>
                        <a:t>-1.362V</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a:t>
                      </a:r>
                      <a:endParaRPr lang="en-US" sz="2000" b="0" i="0" u="none" strike="noStrike" noProof="0">
                        <a:solidFill>
                          <a:srgbClr val="000000"/>
                        </a:solidFill>
                        <a:latin typeface="Arial"/>
                      </a:endParaRPr>
                    </a:p>
                    <a:p>
                      <a:pPr lvl="0">
                        <a:buNone/>
                      </a:pPr>
                      <a:endParaRPr lang="en-US"/>
                    </a:p>
                  </a:txBody>
                  <a:tcPr/>
                </a:tc>
                <a:extLst>
                  <a:ext uri="{0D108BD9-81ED-4DB2-BD59-A6C34878D82A}">
                    <a16:rowId xmlns:a16="http://schemas.microsoft.com/office/drawing/2014/main" val="1593429393"/>
                  </a:ext>
                </a:extLst>
              </a:tr>
              <a:tr h="457200">
                <a:tc>
                  <a:txBody>
                    <a:bodyPr/>
                    <a:lstStyle/>
                    <a:p>
                      <a:r>
                        <a:rPr lang="en-US"/>
                        <a:t>100mV/s</a:t>
                      </a:r>
                    </a:p>
                  </a:txBody>
                  <a:tcPr/>
                </a:tc>
                <a:tc>
                  <a:txBody>
                    <a:bodyPr/>
                    <a:lstStyle/>
                    <a:p>
                      <a:pPr lvl="0">
                        <a:buNone/>
                      </a:pPr>
                      <a:r>
                        <a:rPr lang="en-US" sz="2000" b="0" i="0" u="none" strike="noStrike" noProof="0">
                          <a:solidFill>
                            <a:srgbClr val="244482"/>
                          </a:solidFill>
                          <a:latin typeface="Arial"/>
                        </a:rPr>
                        <a:t>-----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-1.454V</a:t>
                      </a:r>
                      <a:endParaRPr lang="en-US" sz="2000" b="0" i="0" u="none" strike="noStrike" noProof="0">
                        <a:solidFill>
                          <a:srgbClr val="000000"/>
                        </a:solidFill>
                        <a:latin typeface="Arial"/>
                      </a:endParaRPr>
                    </a:p>
                    <a:p>
                      <a:pPr lvl="0">
                        <a:buNone/>
                      </a:pPr>
                      <a:endParaRPr lang="en-US"/>
                    </a:p>
                  </a:txBody>
                  <a:tcPr/>
                </a:tc>
                <a:tc>
                  <a:txBody>
                    <a:bodyPr/>
                    <a:lstStyle/>
                    <a:p>
                      <a:pPr lvl="0">
                        <a:buNone/>
                      </a:pPr>
                      <a:r>
                        <a:rPr lang="en-US" sz="2000" b="0" i="0" u="none" strike="noStrike" noProof="0">
                          <a:solidFill>
                            <a:srgbClr val="244482"/>
                          </a:solidFill>
                          <a:latin typeface="Arial"/>
                        </a:rPr>
                        <a:t>-1.356V</a:t>
                      </a:r>
                      <a:endParaRPr lang="en-US"/>
                    </a:p>
                  </a:txBody>
                  <a:tcPr/>
                </a:tc>
                <a:tc>
                  <a:txBody>
                    <a:bodyPr/>
                    <a:lstStyle/>
                    <a:p>
                      <a:pPr lvl="0">
                        <a:buNone/>
                      </a:pPr>
                      <a:r>
                        <a:rPr lang="en-US" sz="2000" b="0" i="0" u="none" strike="noStrike" noProof="0">
                          <a:solidFill>
                            <a:srgbClr val="244482"/>
                          </a:solidFill>
                          <a:latin typeface="Arial"/>
                        </a:rPr>
                        <a:t>----</a:t>
                      </a:r>
                    </a:p>
                  </a:txBody>
                  <a:tcPr/>
                </a:tc>
                <a:extLst>
                  <a:ext uri="{0D108BD9-81ED-4DB2-BD59-A6C34878D82A}">
                    <a16:rowId xmlns:a16="http://schemas.microsoft.com/office/drawing/2014/main" val="3723092153"/>
                  </a:ext>
                </a:extLst>
              </a:tr>
              <a:tr h="457200">
                <a:tc>
                  <a:txBody>
                    <a:bodyPr/>
                    <a:lstStyle/>
                    <a:p>
                      <a:r>
                        <a:rPr lang="en-US"/>
                        <a:t>200mV/s</a:t>
                      </a:r>
                    </a:p>
                  </a:txBody>
                  <a:tcPr/>
                </a:tc>
                <a:tc>
                  <a:txBody>
                    <a:bodyPr/>
                    <a:lstStyle/>
                    <a:p>
                      <a:pPr lvl="0">
                        <a:buNone/>
                      </a:pPr>
                      <a:r>
                        <a:rPr lang="en-US" sz="2000" b="0" i="0" u="none" strike="noStrike" noProof="0">
                          <a:solidFill>
                            <a:srgbClr val="244482"/>
                          </a:solidFill>
                          <a:latin typeface="Arial"/>
                        </a:rPr>
                        <a:t>------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-1.503V</a:t>
                      </a:r>
                      <a:endParaRPr lang="en-US" sz="2000" b="0" i="0" u="none" strike="noStrike" noProof="0">
                        <a:solidFill>
                          <a:srgbClr val="000000"/>
                        </a:solidFill>
                        <a:latin typeface="Arial"/>
                      </a:endParaRPr>
                    </a:p>
                    <a:p>
                      <a:pPr lvl="0">
                        <a:buNone/>
                      </a:pPr>
                      <a:endParaRPr lang="en-US"/>
                    </a:p>
                  </a:txBody>
                  <a:tcPr/>
                </a:tc>
                <a:tc>
                  <a:txBody>
                    <a:bodyPr/>
                    <a:lstStyle/>
                    <a:p>
                      <a:pPr lvl="0">
                        <a:buNone/>
                      </a:pPr>
                      <a:r>
                        <a:rPr lang="en-US" sz="2000" b="0" i="0" u="none" strike="noStrike" noProof="0">
                          <a:solidFill>
                            <a:srgbClr val="244482"/>
                          </a:solidFill>
                          <a:latin typeface="Arial"/>
                        </a:rPr>
                        <a:t>-1.355V</a:t>
                      </a:r>
                      <a:endParaRPr lang="en-US"/>
                    </a:p>
                  </a:txBody>
                  <a:tcPr/>
                </a:tc>
                <a:tc>
                  <a:txBody>
                    <a:bodyPr/>
                    <a:lstStyle/>
                    <a:p>
                      <a:pPr lvl="0">
                        <a:buNone/>
                      </a:pPr>
                      <a:r>
                        <a:rPr lang="en-US" sz="2000" b="0" i="0" u="none" strike="noStrike" noProof="0">
                          <a:solidFill>
                            <a:srgbClr val="244482"/>
                          </a:solidFill>
                          <a:latin typeface="Arial"/>
                        </a:rPr>
                        <a:t>-----</a:t>
                      </a:r>
                      <a:endParaRPr lang="en-US"/>
                    </a:p>
                  </a:txBody>
                  <a:tcPr/>
                </a:tc>
                <a:extLst>
                  <a:ext uri="{0D108BD9-81ED-4DB2-BD59-A6C34878D82A}">
                    <a16:rowId xmlns:a16="http://schemas.microsoft.com/office/drawing/2014/main" val="3758307867"/>
                  </a:ext>
                </a:extLst>
              </a:tr>
            </a:tbl>
          </a:graphicData>
        </a:graphic>
      </p:graphicFrame>
      <p:sp>
        <p:nvSpPr>
          <p:cNvPr id="4" name="Slide Number Placeholder 3">
            <a:extLst>
              <a:ext uri="{FF2B5EF4-FFF2-40B4-BE49-F238E27FC236}">
                <a16:creationId xmlns:a16="http://schemas.microsoft.com/office/drawing/2014/main" id="{1BF39C71-98E6-ECD4-61B3-FBD2D3C5BE38}"/>
              </a:ext>
            </a:extLst>
          </p:cNvPr>
          <p:cNvSpPr>
            <a:spLocks noGrp="1"/>
          </p:cNvSpPr>
          <p:nvPr>
            <p:ph type="sldNum" sz="quarter" idx="16"/>
          </p:nvPr>
        </p:nvSpPr>
        <p:spPr>
          <a:xfrm>
            <a:off x="8596312" y="6327776"/>
            <a:ext cx="2133600" cy="365125"/>
          </a:xfrm>
        </p:spPr>
        <p:txBody>
          <a:bodyPr lIns="91440" tIns="45720" rIns="91440" bIns="45720" anchor="t"/>
          <a:lstStyle/>
          <a:p>
            <a:pPr>
              <a:defRPr/>
            </a:pPr>
            <a:fld id="{2FF9ABE8-D891-A547-B7A5-1DA8ED2843C0}" type="slidenum">
              <a:rPr lang="en-US" sz="2800" dirty="0"/>
              <a:pPr>
                <a:defRPr/>
              </a:pPr>
              <a:t>10</a:t>
            </a:fld>
            <a:endParaRPr lang="en-US" sz="2800">
              <a:cs typeface="Arial"/>
            </a:endParaRPr>
          </a:p>
        </p:txBody>
      </p:sp>
      <p:sp>
        <p:nvSpPr>
          <p:cNvPr id="6" name="Content Placeholder 2">
            <a:extLst>
              <a:ext uri="{FF2B5EF4-FFF2-40B4-BE49-F238E27FC236}">
                <a16:creationId xmlns:a16="http://schemas.microsoft.com/office/drawing/2014/main" id="{BE52AEE2-5DF2-EDDF-4989-E0799E19E718}"/>
              </a:ext>
            </a:extLst>
          </p:cNvPr>
          <p:cNvSpPr txBox="1">
            <a:spLocks/>
          </p:cNvSpPr>
          <p:nvPr/>
        </p:nvSpPr>
        <p:spPr bwMode="auto">
          <a:xfrm>
            <a:off x="-522" y="2199119"/>
            <a:ext cx="2877608" cy="3689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rPr>
              <a:t>Redox potentials for 10g and 1.0g </a:t>
            </a:r>
            <a:r>
              <a:rPr lang="en-US" err="1">
                <a:latin typeface="Arial"/>
                <a:ea typeface="ＭＳ Ｐゴシック"/>
              </a:rPr>
              <a:t>FLiNaK</a:t>
            </a:r>
            <a:r>
              <a:rPr lang="en-US">
                <a:latin typeface="Arial"/>
                <a:ea typeface="ＭＳ Ｐゴシック"/>
              </a:rPr>
              <a:t> salt fall between –1.503V to -1.355V, with an average of –1.406V ± 70mV </a:t>
            </a:r>
            <a:endParaRPr lang="en-US">
              <a:latin typeface="Arial"/>
              <a:cs typeface="Arial"/>
            </a:endParaRPr>
          </a:p>
          <a:p>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endParaRPr lang="en-US" sz="1400" i="1">
              <a:latin typeface="Arial"/>
              <a:ea typeface="ＭＳ Ｐゴシック"/>
              <a:cs typeface="Arial"/>
            </a:endParaRPr>
          </a:p>
          <a:p>
            <a:pPr marL="457200" lvl="1" indent="0">
              <a:buFont typeface="Wingdings" charset="2"/>
              <a:buNone/>
            </a:pPr>
            <a:endParaRPr lang="en-US">
              <a:cs typeface="Arial"/>
            </a:endParaRPr>
          </a:p>
          <a:p>
            <a:pPr marL="457200" lvl="1" indent="0">
              <a:buNone/>
            </a:pPr>
            <a:endParaRPr lang="en-US">
              <a:cs typeface="Arial"/>
            </a:endParaRPr>
          </a:p>
        </p:txBody>
      </p:sp>
    </p:spTree>
    <p:extLst>
      <p:ext uri="{BB962C8B-B14F-4D97-AF65-F5344CB8AC3E}">
        <p14:creationId xmlns:p14="http://schemas.microsoft.com/office/powerpoint/2010/main" val="1435913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23700-9114-0B32-D82C-A63554693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456DC-91E2-4E01-234E-846133127164}"/>
              </a:ext>
            </a:extLst>
          </p:cNvPr>
          <p:cNvSpPr>
            <a:spLocks noGrp="1"/>
          </p:cNvSpPr>
          <p:nvPr>
            <p:ph sz="quarter" idx="13"/>
          </p:nvPr>
        </p:nvSpPr>
        <p:spPr>
          <a:xfrm>
            <a:off x="0" y="1554720"/>
            <a:ext cx="8328212" cy="4165600"/>
          </a:xfrm>
        </p:spPr>
        <p:txBody>
          <a:bodyPr/>
          <a:lstStyle/>
          <a:p>
            <a:endParaRPr lang="en-US" sz="2800">
              <a:latin typeface="Times New Roman"/>
              <a:ea typeface="ＭＳ Ｐゴシック"/>
              <a:cs typeface="Times New Roman"/>
            </a:endParaRPr>
          </a:p>
          <a:p>
            <a:endParaRPr lang="en-US" sz="2800">
              <a:latin typeface="Times New Roman" panose="02020603050405020304" pitchFamily="18" charset="0"/>
              <a:cs typeface="Times New Roman" panose="02020603050405020304" pitchFamily="18" charset="0"/>
            </a:endParaRPr>
          </a:p>
        </p:txBody>
      </p:sp>
      <p:pic>
        <p:nvPicPr>
          <p:cNvPr id="6" name="Picture 8" descr="C:\Documents and Settings\Phonst\My Documents\A_Promotion_Tenure\UIIF_logo\UI_IF_logo.gif">
            <a:extLst>
              <a:ext uri="{FF2B5EF4-FFF2-40B4-BE49-F238E27FC236}">
                <a16:creationId xmlns:a16="http://schemas.microsoft.com/office/drawing/2014/main" id="{E74A9CB5-D609-397C-4423-C6B0F8D0E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5516AAA6-92FD-F2B0-4854-BD604048A312}"/>
              </a:ext>
            </a:extLst>
          </p:cNvPr>
          <p:cNvSpPr>
            <a:spLocks noGrp="1"/>
          </p:cNvSpPr>
          <p:nvPr>
            <p:ph type="title"/>
          </p:nvPr>
        </p:nvSpPr>
        <p:spPr>
          <a:xfrm>
            <a:off x="482600" y="569913"/>
            <a:ext cx="6708775" cy="523220"/>
          </a:xfrm>
        </p:spPr>
        <p:txBody>
          <a:bodyPr/>
          <a:lstStyle/>
          <a:p>
            <a:r>
              <a:rPr lang="en-US">
                <a:ea typeface="ＭＳ Ｐゴシック"/>
              </a:rPr>
              <a:t>Next Steps </a:t>
            </a:r>
            <a:endParaRPr lang="en-US"/>
          </a:p>
        </p:txBody>
      </p:sp>
      <p:sp>
        <p:nvSpPr>
          <p:cNvPr id="5" name="Slide Number Placeholder 4">
            <a:extLst>
              <a:ext uri="{FF2B5EF4-FFF2-40B4-BE49-F238E27FC236}">
                <a16:creationId xmlns:a16="http://schemas.microsoft.com/office/drawing/2014/main" id="{A37F945C-55E7-D05A-3772-7A8A4994D38F}"/>
              </a:ext>
            </a:extLst>
          </p:cNvPr>
          <p:cNvSpPr>
            <a:spLocks noGrp="1"/>
          </p:cNvSpPr>
          <p:nvPr>
            <p:ph type="sldNum" sz="quarter" idx="16"/>
          </p:nvPr>
        </p:nvSpPr>
        <p:spPr>
          <a:xfrm>
            <a:off x="8329154" y="6400750"/>
            <a:ext cx="720578" cy="358575"/>
          </a:xfrm>
        </p:spPr>
        <p:txBody>
          <a:bodyPr/>
          <a:lstStyle/>
          <a:p>
            <a:pPr>
              <a:defRPr/>
            </a:pPr>
            <a:fld id="{2FF9ABE8-D891-A547-B7A5-1DA8ED2843C0}" type="slidenum">
              <a:rPr lang="en-US" sz="2800" smtClean="0"/>
              <a:pPr>
                <a:defRPr/>
              </a:pPr>
              <a:t>11</a:t>
            </a:fld>
            <a:endParaRPr lang="en-US" sz="2800"/>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3A563DE-5859-7660-824B-4E1A8D8D05D2}"/>
                  </a:ext>
                </a:extLst>
              </p14:cNvPr>
              <p14:cNvContentPartPr/>
              <p14:nvPr/>
            </p14:nvContentPartPr>
            <p14:xfrm>
              <a:off x="4518551" y="2804051"/>
              <a:ext cx="12334" cy="12334"/>
            </p14:xfrm>
          </p:contentPart>
        </mc:Choice>
        <mc:Fallback xmlns="">
          <p:pic>
            <p:nvPicPr>
              <p:cNvPr id="2" name="Ink 1">
                <a:extLst>
                  <a:ext uri="{FF2B5EF4-FFF2-40B4-BE49-F238E27FC236}">
                    <a16:creationId xmlns:a16="http://schemas.microsoft.com/office/drawing/2014/main" id="{E3A563DE-5859-7660-824B-4E1A8D8D05D2}"/>
                  </a:ext>
                </a:extLst>
              </p:cNvPr>
              <p:cNvPicPr/>
              <p:nvPr/>
            </p:nvPicPr>
            <p:blipFill>
              <a:blip r:embed="rId6"/>
              <a:stretch>
                <a:fillRect/>
              </a:stretch>
            </p:blipFill>
            <p:spPr>
              <a:xfrm>
                <a:off x="3901851" y="2187351"/>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2C1DB1-5100-82F5-316F-6B3531F10FC6}"/>
                  </a:ext>
                </a:extLst>
              </p14:cNvPr>
              <p14:cNvContentPartPr/>
              <p14:nvPr/>
            </p14:nvContentPartPr>
            <p14:xfrm>
              <a:off x="4913256" y="3420777"/>
              <a:ext cx="12334" cy="12334"/>
            </p14:xfrm>
          </p:contentPart>
        </mc:Choice>
        <mc:Fallback xmlns="">
          <p:pic>
            <p:nvPicPr>
              <p:cNvPr id="8" name="Ink 7">
                <a:extLst>
                  <a:ext uri="{FF2B5EF4-FFF2-40B4-BE49-F238E27FC236}">
                    <a16:creationId xmlns:a16="http://schemas.microsoft.com/office/drawing/2014/main" id="{C62C1DB1-5100-82F5-316F-6B3531F10FC6}"/>
                  </a:ext>
                </a:extLst>
              </p:cNvPr>
              <p:cNvPicPr/>
              <p:nvPr/>
            </p:nvPicPr>
            <p:blipFill>
              <a:blip r:embed="rId6"/>
              <a:stretch>
                <a:fillRect/>
              </a:stretch>
            </p:blipFill>
            <p:spPr>
              <a:xfrm>
                <a:off x="4296556" y="2804077"/>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45FBA93-A1AB-8D0B-DB57-F95EB79A864E}"/>
                  </a:ext>
                </a:extLst>
              </p14:cNvPr>
              <p14:cNvContentPartPr/>
              <p14:nvPr/>
            </p14:nvContentPartPr>
            <p14:xfrm>
              <a:off x="4913256" y="3420777"/>
              <a:ext cx="12334" cy="12334"/>
            </p14:xfrm>
          </p:contentPart>
        </mc:Choice>
        <mc:Fallback xmlns="">
          <p:pic>
            <p:nvPicPr>
              <p:cNvPr id="9" name="Ink 8">
                <a:extLst>
                  <a:ext uri="{FF2B5EF4-FFF2-40B4-BE49-F238E27FC236}">
                    <a16:creationId xmlns:a16="http://schemas.microsoft.com/office/drawing/2014/main" id="{C45FBA93-A1AB-8D0B-DB57-F95EB79A864E}"/>
                  </a:ext>
                </a:extLst>
              </p:cNvPr>
              <p:cNvPicPr/>
              <p:nvPr/>
            </p:nvPicPr>
            <p:blipFill>
              <a:blip r:embed="rId6"/>
              <a:stretch>
                <a:fillRect/>
              </a:stretch>
            </p:blipFill>
            <p:spPr>
              <a:xfrm>
                <a:off x="4296556" y="2804077"/>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89629FA-E5C1-7E32-1498-DF74E935D2FF}"/>
                  </a:ext>
                </a:extLst>
              </p14:cNvPr>
              <p14:cNvContentPartPr/>
              <p14:nvPr/>
            </p14:nvContentPartPr>
            <p14:xfrm>
              <a:off x="4913256" y="3420777"/>
              <a:ext cx="12334" cy="12334"/>
            </p14:xfrm>
          </p:contentPart>
        </mc:Choice>
        <mc:Fallback xmlns="">
          <p:pic>
            <p:nvPicPr>
              <p:cNvPr id="10" name="Ink 9">
                <a:extLst>
                  <a:ext uri="{FF2B5EF4-FFF2-40B4-BE49-F238E27FC236}">
                    <a16:creationId xmlns:a16="http://schemas.microsoft.com/office/drawing/2014/main" id="{289629FA-E5C1-7E32-1498-DF74E935D2FF}"/>
                  </a:ext>
                </a:extLst>
              </p:cNvPr>
              <p:cNvPicPr/>
              <p:nvPr/>
            </p:nvPicPr>
            <p:blipFill>
              <a:blip r:embed="rId6"/>
              <a:stretch>
                <a:fillRect/>
              </a:stretch>
            </p:blipFill>
            <p:spPr>
              <a:xfrm>
                <a:off x="4296556" y="2804077"/>
                <a:ext cx="1233400" cy="1233400"/>
              </a:xfrm>
              <a:prstGeom prst="rect">
                <a:avLst/>
              </a:prstGeom>
            </p:spPr>
          </p:pic>
        </mc:Fallback>
      </mc:AlternateContent>
      <p:sp>
        <p:nvSpPr>
          <p:cNvPr id="11" name="Content Placeholder 2">
            <a:extLst>
              <a:ext uri="{FF2B5EF4-FFF2-40B4-BE49-F238E27FC236}">
                <a16:creationId xmlns:a16="http://schemas.microsoft.com/office/drawing/2014/main" id="{EE1B8F3A-B2F8-2A7C-8FBD-4BF2E096A12C}"/>
              </a:ext>
            </a:extLst>
          </p:cNvPr>
          <p:cNvSpPr txBox="1">
            <a:spLocks/>
          </p:cNvSpPr>
          <p:nvPr/>
        </p:nvSpPr>
        <p:spPr bwMode="auto">
          <a:xfrm>
            <a:off x="478363" y="1250142"/>
            <a:ext cx="7956603" cy="50209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a:latin typeface="Arial"/>
                <a:ea typeface="ＭＳ Ｐゴシック"/>
              </a:rPr>
              <a:t>Collect cyclic voltammogram using uniform integrated electrode bundle in 40.0g and 0.1g </a:t>
            </a:r>
            <a:r>
              <a:rPr lang="en-US" sz="2800" err="1">
                <a:latin typeface="Arial"/>
                <a:ea typeface="ＭＳ Ｐゴシック"/>
              </a:rPr>
              <a:t>FLiNaK</a:t>
            </a:r>
            <a:r>
              <a:rPr lang="en-US" sz="2800">
                <a:latin typeface="Arial"/>
                <a:ea typeface="ＭＳ Ｐゴシック"/>
              </a:rPr>
              <a:t> salt at 600°C and 650°C, using scan rates of 50, 100, and 200mV/s. </a:t>
            </a:r>
            <a:endParaRPr lang="en-US" sz="2800">
              <a:latin typeface="Arial"/>
            </a:endParaRPr>
          </a:p>
          <a:p>
            <a:r>
              <a:rPr lang="en-US" sz="2800">
                <a:latin typeface="Arial"/>
                <a:ea typeface="ＭＳ Ｐゴシック"/>
                <a:cs typeface="Arial"/>
              </a:rPr>
              <a:t>Deduct how redox potentials/CVs change with different masses </a:t>
            </a:r>
            <a:endParaRPr lang="en-US" sz="2800">
              <a:latin typeface="Arial"/>
              <a:cs typeface="Arial"/>
            </a:endParaRPr>
          </a:p>
          <a:p>
            <a:r>
              <a:rPr lang="en-US" sz="2800">
                <a:latin typeface="Arial"/>
                <a:ea typeface="ＭＳ Ｐゴシック"/>
                <a:cs typeface="Arial"/>
              </a:rPr>
              <a:t>Redo measurements for 10.0g </a:t>
            </a:r>
            <a:endParaRPr lang="en-US" sz="2800">
              <a:latin typeface="Arial"/>
              <a:cs typeface="Arial"/>
            </a:endParaRPr>
          </a:p>
          <a:p>
            <a:endParaRPr lang="en-US" sz="2800">
              <a:latin typeface="Arial"/>
              <a:cs typeface="Arial"/>
            </a:endParaRPr>
          </a:p>
          <a:p>
            <a:r>
              <a:rPr lang="en-US" sz="2800">
                <a:latin typeface="Arial"/>
                <a:ea typeface="ＭＳ Ｐゴシック"/>
                <a:cs typeface="Arial"/>
              </a:rPr>
              <a:t>Stage testing environment for 0.1g + 5wt% UF</a:t>
            </a:r>
            <a:r>
              <a:rPr lang="en-US" sz="2800" baseline="-25000">
                <a:latin typeface="Arial"/>
                <a:ea typeface="ＭＳ Ｐゴシック"/>
                <a:cs typeface="Arial"/>
              </a:rPr>
              <a:t>4 </a:t>
            </a:r>
            <a:r>
              <a:rPr lang="en-US" sz="2800">
                <a:latin typeface="Arial"/>
                <a:ea typeface="ＭＳ Ｐゴシック"/>
                <a:cs typeface="Arial"/>
              </a:rPr>
              <a:t>cyclic voltammetry measurements </a:t>
            </a:r>
            <a:endParaRPr lang="en-US" sz="2800" b="1">
              <a:latin typeface="Arial"/>
              <a:cs typeface="Arial"/>
            </a:endParaRPr>
          </a:p>
          <a:p>
            <a:endParaRPr lang="en-US" sz="2800">
              <a:latin typeface="Arial"/>
              <a:cs typeface="Arial"/>
            </a:endParaRPr>
          </a:p>
          <a:p>
            <a:endParaRPr lang="en-US" sz="2800">
              <a:latin typeface="Arial"/>
              <a:cs typeface="Arial"/>
            </a:endParaRPr>
          </a:p>
          <a:p>
            <a:endParaRPr lang="en-US" sz="2800">
              <a:latin typeface="Arial"/>
              <a:cs typeface="Arial"/>
            </a:endParaRPr>
          </a:p>
          <a:p>
            <a:pPr marL="457200" lvl="1" indent="0">
              <a:buNone/>
            </a:pPr>
            <a:endParaRPr lang="en-US" sz="2800">
              <a:latin typeface="Arial"/>
              <a:cs typeface="Arial"/>
            </a:endParaRPr>
          </a:p>
          <a:p>
            <a:pPr marL="457200" lvl="1" indent="0">
              <a:buNone/>
            </a:pPr>
            <a:endParaRPr lang="en-US" sz="2800">
              <a:latin typeface="Arial"/>
              <a:cs typeface="Arial"/>
            </a:endParaRPr>
          </a:p>
        </p:txBody>
      </p:sp>
    </p:spTree>
    <p:extLst>
      <p:ext uri="{BB962C8B-B14F-4D97-AF65-F5344CB8AC3E}">
        <p14:creationId xmlns:p14="http://schemas.microsoft.com/office/powerpoint/2010/main" val="3780606380"/>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ADACE-278D-5D5B-3F03-A8CB072D21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F8859-9FBD-ABF4-7FC1-E8AE7667C304}"/>
              </a:ext>
            </a:extLst>
          </p:cNvPr>
          <p:cNvSpPr>
            <a:spLocks noGrp="1"/>
          </p:cNvSpPr>
          <p:nvPr>
            <p:ph sz="quarter" idx="13"/>
          </p:nvPr>
        </p:nvSpPr>
        <p:spPr>
          <a:xfrm>
            <a:off x="0" y="1554720"/>
            <a:ext cx="8328212" cy="4165600"/>
          </a:xfrm>
        </p:spPr>
        <p:txBody>
          <a:bodyPr/>
          <a:lstStyle/>
          <a:p>
            <a:endParaRPr lang="en-US" sz="2800">
              <a:latin typeface="Times New Roman"/>
              <a:ea typeface="ＭＳ Ｐゴシック"/>
              <a:cs typeface="Times New Roman"/>
            </a:endParaRPr>
          </a:p>
          <a:p>
            <a:endParaRPr lang="en-US" sz="2800">
              <a:latin typeface="Times New Roman" panose="02020603050405020304" pitchFamily="18" charset="0"/>
              <a:cs typeface="Times New Roman" panose="02020603050405020304" pitchFamily="18" charset="0"/>
            </a:endParaRPr>
          </a:p>
        </p:txBody>
      </p:sp>
      <p:pic>
        <p:nvPicPr>
          <p:cNvPr id="6" name="Picture 8" descr="C:\Documents and Settings\Phonst\My Documents\A_Promotion_Tenure\UIIF_logo\UI_IF_logo.gif">
            <a:extLst>
              <a:ext uri="{FF2B5EF4-FFF2-40B4-BE49-F238E27FC236}">
                <a16:creationId xmlns:a16="http://schemas.microsoft.com/office/drawing/2014/main" id="{9C4030AB-BB54-FF44-2857-5A40D6049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3116C0D4-33DC-5558-3635-FD678DC03A33}"/>
              </a:ext>
            </a:extLst>
          </p:cNvPr>
          <p:cNvSpPr>
            <a:spLocks noGrp="1"/>
          </p:cNvSpPr>
          <p:nvPr>
            <p:ph type="title"/>
          </p:nvPr>
        </p:nvSpPr>
        <p:spPr>
          <a:xfrm>
            <a:off x="482600" y="569913"/>
            <a:ext cx="6708775" cy="523220"/>
          </a:xfrm>
        </p:spPr>
        <p:txBody>
          <a:bodyPr/>
          <a:lstStyle/>
          <a:p>
            <a:r>
              <a:rPr lang="en-US">
                <a:ea typeface="ＭＳ Ｐゴシック"/>
              </a:rPr>
              <a:t>Questions &amp; Discussion </a:t>
            </a:r>
            <a:endParaRPr lang="en-US"/>
          </a:p>
        </p:txBody>
      </p:sp>
      <p:sp>
        <p:nvSpPr>
          <p:cNvPr id="5" name="Slide Number Placeholder 4">
            <a:extLst>
              <a:ext uri="{FF2B5EF4-FFF2-40B4-BE49-F238E27FC236}">
                <a16:creationId xmlns:a16="http://schemas.microsoft.com/office/drawing/2014/main" id="{306F9809-CF95-9056-BFE9-7CB317E46346}"/>
              </a:ext>
            </a:extLst>
          </p:cNvPr>
          <p:cNvSpPr>
            <a:spLocks noGrp="1"/>
          </p:cNvSpPr>
          <p:nvPr>
            <p:ph type="sldNum" sz="quarter" idx="16"/>
          </p:nvPr>
        </p:nvSpPr>
        <p:spPr>
          <a:xfrm>
            <a:off x="8329154" y="6400750"/>
            <a:ext cx="720578" cy="358575"/>
          </a:xfrm>
        </p:spPr>
        <p:txBody>
          <a:bodyPr/>
          <a:lstStyle/>
          <a:p>
            <a:pPr>
              <a:defRPr/>
            </a:pPr>
            <a:fld id="{2FF9ABE8-D891-A547-B7A5-1DA8ED2843C0}" type="slidenum">
              <a:rPr lang="en-US" sz="2800" smtClean="0"/>
              <a:pPr>
                <a:defRPr/>
              </a:pPr>
              <a:t>12</a:t>
            </a:fld>
            <a:endParaRPr lang="en-US" sz="28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7FF6ECE-1F77-1DE7-4F51-C06E404771CB}"/>
                  </a:ext>
                </a:extLst>
              </p14:cNvPr>
              <p14:cNvContentPartPr/>
              <p14:nvPr/>
            </p14:nvContentPartPr>
            <p14:xfrm>
              <a:off x="4518551" y="2804051"/>
              <a:ext cx="12334" cy="12334"/>
            </p14:xfrm>
          </p:contentPart>
        </mc:Choice>
        <mc:Fallback xmlns="">
          <p:pic>
            <p:nvPicPr>
              <p:cNvPr id="2" name="Ink 1">
                <a:extLst>
                  <a:ext uri="{FF2B5EF4-FFF2-40B4-BE49-F238E27FC236}">
                    <a16:creationId xmlns:a16="http://schemas.microsoft.com/office/drawing/2014/main" id="{E7FF6ECE-1F77-1DE7-4F51-C06E404771CB}"/>
                  </a:ext>
                </a:extLst>
              </p:cNvPr>
              <p:cNvPicPr/>
              <p:nvPr/>
            </p:nvPicPr>
            <p:blipFill>
              <a:blip r:embed="rId5"/>
              <a:stretch>
                <a:fillRect/>
              </a:stretch>
            </p:blipFill>
            <p:spPr>
              <a:xfrm>
                <a:off x="3901851" y="2187351"/>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1429CC0-399E-756A-5387-B32E326583FF}"/>
                  </a:ext>
                </a:extLst>
              </p14:cNvPr>
              <p14:cNvContentPartPr/>
              <p14:nvPr/>
            </p14:nvContentPartPr>
            <p14:xfrm>
              <a:off x="4913256" y="3420777"/>
              <a:ext cx="12334" cy="12334"/>
            </p14:xfrm>
          </p:contentPart>
        </mc:Choice>
        <mc:Fallback xmlns="">
          <p:pic>
            <p:nvPicPr>
              <p:cNvPr id="8" name="Ink 7">
                <a:extLst>
                  <a:ext uri="{FF2B5EF4-FFF2-40B4-BE49-F238E27FC236}">
                    <a16:creationId xmlns:a16="http://schemas.microsoft.com/office/drawing/2014/main" id="{E1429CC0-399E-756A-5387-B32E326583FF}"/>
                  </a:ext>
                </a:extLst>
              </p:cNvPr>
              <p:cNvPicPr/>
              <p:nvPr/>
            </p:nvPicPr>
            <p:blipFill>
              <a:blip r:embed="rId5"/>
              <a:stretch>
                <a:fillRect/>
              </a:stretch>
            </p:blipFill>
            <p:spPr>
              <a:xfrm>
                <a:off x="4296556" y="2804077"/>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6D8AB78-DE41-5257-FA29-0E43A9B7C530}"/>
                  </a:ext>
                </a:extLst>
              </p14:cNvPr>
              <p14:cNvContentPartPr/>
              <p14:nvPr/>
            </p14:nvContentPartPr>
            <p14:xfrm>
              <a:off x="4913256" y="3420777"/>
              <a:ext cx="12334" cy="12334"/>
            </p14:xfrm>
          </p:contentPart>
        </mc:Choice>
        <mc:Fallback xmlns="">
          <p:pic>
            <p:nvPicPr>
              <p:cNvPr id="9" name="Ink 8">
                <a:extLst>
                  <a:ext uri="{FF2B5EF4-FFF2-40B4-BE49-F238E27FC236}">
                    <a16:creationId xmlns:a16="http://schemas.microsoft.com/office/drawing/2014/main" id="{86D8AB78-DE41-5257-FA29-0E43A9B7C530}"/>
                  </a:ext>
                </a:extLst>
              </p:cNvPr>
              <p:cNvPicPr/>
              <p:nvPr/>
            </p:nvPicPr>
            <p:blipFill>
              <a:blip r:embed="rId5"/>
              <a:stretch>
                <a:fillRect/>
              </a:stretch>
            </p:blipFill>
            <p:spPr>
              <a:xfrm>
                <a:off x="4296556" y="2804077"/>
                <a:ext cx="1233400" cy="123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FA801C1-9AD6-5A55-3472-A60BE6248D7F}"/>
                  </a:ext>
                </a:extLst>
              </p14:cNvPr>
              <p14:cNvContentPartPr/>
              <p14:nvPr/>
            </p14:nvContentPartPr>
            <p14:xfrm>
              <a:off x="4913256" y="3420777"/>
              <a:ext cx="12334" cy="12334"/>
            </p14:xfrm>
          </p:contentPart>
        </mc:Choice>
        <mc:Fallback xmlns="">
          <p:pic>
            <p:nvPicPr>
              <p:cNvPr id="10" name="Ink 9">
                <a:extLst>
                  <a:ext uri="{FF2B5EF4-FFF2-40B4-BE49-F238E27FC236}">
                    <a16:creationId xmlns:a16="http://schemas.microsoft.com/office/drawing/2014/main" id="{8FA801C1-9AD6-5A55-3472-A60BE6248D7F}"/>
                  </a:ext>
                </a:extLst>
              </p:cNvPr>
              <p:cNvPicPr/>
              <p:nvPr/>
            </p:nvPicPr>
            <p:blipFill>
              <a:blip r:embed="rId5"/>
              <a:stretch>
                <a:fillRect/>
              </a:stretch>
            </p:blipFill>
            <p:spPr>
              <a:xfrm>
                <a:off x="4296556" y="2804077"/>
                <a:ext cx="1233400" cy="1233400"/>
              </a:xfrm>
              <a:prstGeom prst="rect">
                <a:avLst/>
              </a:prstGeom>
            </p:spPr>
          </p:pic>
        </mc:Fallback>
      </mc:AlternateContent>
      <p:sp>
        <p:nvSpPr>
          <p:cNvPr id="12" name="Title 1">
            <a:extLst>
              <a:ext uri="{FF2B5EF4-FFF2-40B4-BE49-F238E27FC236}">
                <a16:creationId xmlns:a16="http://schemas.microsoft.com/office/drawing/2014/main" id="{EC0DCEFD-BB1F-5018-4E6B-F4F4A37B8C17}"/>
              </a:ext>
            </a:extLst>
          </p:cNvPr>
          <p:cNvSpPr txBox="1">
            <a:spLocks/>
          </p:cNvSpPr>
          <p:nvPr/>
        </p:nvSpPr>
        <p:spPr bwMode="auto">
          <a:xfrm>
            <a:off x="484981" y="4265613"/>
            <a:ext cx="6708775" cy="523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defTabSz="457200" rtl="0" fontAlgn="base">
              <a:spcBef>
                <a:spcPct val="0"/>
              </a:spcBef>
              <a:spcAft>
                <a:spcPct val="0"/>
              </a:spcAft>
              <a:defRPr sz="2800" b="1" i="1" kern="1200">
                <a:solidFill>
                  <a:srgbClr val="244482"/>
                </a:solidFill>
                <a:latin typeface="+mj-lt"/>
                <a:ea typeface="ＭＳ Ｐゴシック" charset="-128"/>
                <a:cs typeface="Arial Bold"/>
              </a:defRPr>
            </a:lvl1pPr>
            <a:lvl2pPr algn="l" defTabSz="457200" rtl="0" fontAlgn="base">
              <a:spcBef>
                <a:spcPct val="0"/>
              </a:spcBef>
              <a:spcAft>
                <a:spcPct val="0"/>
              </a:spcAft>
              <a:defRPr sz="2800" b="1" i="1">
                <a:solidFill>
                  <a:srgbClr val="244482"/>
                </a:solidFill>
                <a:latin typeface="Arial" charset="0"/>
                <a:ea typeface="ＭＳ Ｐゴシック" charset="-128"/>
              </a:defRPr>
            </a:lvl2pPr>
            <a:lvl3pPr algn="l" defTabSz="457200" rtl="0" fontAlgn="base">
              <a:spcBef>
                <a:spcPct val="0"/>
              </a:spcBef>
              <a:spcAft>
                <a:spcPct val="0"/>
              </a:spcAft>
              <a:defRPr sz="2800" b="1" i="1">
                <a:solidFill>
                  <a:srgbClr val="244482"/>
                </a:solidFill>
                <a:latin typeface="Arial" charset="0"/>
                <a:ea typeface="ＭＳ Ｐゴシック" charset="-128"/>
              </a:defRPr>
            </a:lvl3pPr>
            <a:lvl4pPr algn="l" defTabSz="457200" rtl="0" fontAlgn="base">
              <a:spcBef>
                <a:spcPct val="0"/>
              </a:spcBef>
              <a:spcAft>
                <a:spcPct val="0"/>
              </a:spcAft>
              <a:defRPr sz="2800" b="1" i="1">
                <a:solidFill>
                  <a:srgbClr val="244482"/>
                </a:solidFill>
                <a:latin typeface="Arial" charset="0"/>
                <a:ea typeface="ＭＳ Ｐゴシック" charset="-128"/>
              </a:defRPr>
            </a:lvl4pPr>
            <a:lvl5pPr algn="l" defTabSz="457200" rtl="0" fontAlgn="base">
              <a:spcBef>
                <a:spcPct val="0"/>
              </a:spcBef>
              <a:spcAft>
                <a:spcPct val="0"/>
              </a:spcAft>
              <a:defRPr sz="2800" b="1" i="1">
                <a:solidFill>
                  <a:srgbClr val="244482"/>
                </a:solidFill>
                <a:latin typeface="Arial" charset="0"/>
                <a:ea typeface="ＭＳ Ｐゴシック" charset="-128"/>
              </a:defRPr>
            </a:lvl5pPr>
            <a:lvl6pPr marL="457200" algn="l" defTabSz="457200" rtl="0" fontAlgn="base">
              <a:spcBef>
                <a:spcPct val="0"/>
              </a:spcBef>
              <a:spcAft>
                <a:spcPct val="0"/>
              </a:spcAft>
              <a:defRPr sz="2800" b="1" i="1">
                <a:solidFill>
                  <a:srgbClr val="244482"/>
                </a:solidFill>
                <a:latin typeface="Arial" charset="0"/>
                <a:ea typeface="ＭＳ Ｐゴシック" charset="-128"/>
              </a:defRPr>
            </a:lvl6pPr>
            <a:lvl7pPr marL="914400" algn="l" defTabSz="457200" rtl="0" fontAlgn="base">
              <a:spcBef>
                <a:spcPct val="0"/>
              </a:spcBef>
              <a:spcAft>
                <a:spcPct val="0"/>
              </a:spcAft>
              <a:defRPr sz="2800" b="1" i="1">
                <a:solidFill>
                  <a:srgbClr val="244482"/>
                </a:solidFill>
                <a:latin typeface="Arial" charset="0"/>
                <a:ea typeface="ＭＳ Ｐゴシック" charset="-128"/>
              </a:defRPr>
            </a:lvl7pPr>
            <a:lvl8pPr marL="1371600" algn="l" defTabSz="457200" rtl="0" fontAlgn="base">
              <a:spcBef>
                <a:spcPct val="0"/>
              </a:spcBef>
              <a:spcAft>
                <a:spcPct val="0"/>
              </a:spcAft>
              <a:defRPr sz="2800" b="1" i="1">
                <a:solidFill>
                  <a:srgbClr val="244482"/>
                </a:solidFill>
                <a:latin typeface="Arial" charset="0"/>
                <a:ea typeface="ＭＳ Ｐゴシック" charset="-128"/>
              </a:defRPr>
            </a:lvl8pPr>
            <a:lvl9pPr marL="1828800" algn="l" defTabSz="457200" rtl="0" fontAlgn="base">
              <a:spcBef>
                <a:spcPct val="0"/>
              </a:spcBef>
              <a:spcAft>
                <a:spcPct val="0"/>
              </a:spcAft>
              <a:defRPr sz="2800" b="1" i="1">
                <a:solidFill>
                  <a:srgbClr val="244482"/>
                </a:solidFill>
                <a:latin typeface="Arial" charset="0"/>
                <a:ea typeface="ＭＳ Ｐゴシック" charset="-128"/>
              </a:defRPr>
            </a:lvl9pPr>
          </a:lstStyle>
          <a:p>
            <a:r>
              <a:rPr lang="en-US" i="0">
                <a:ea typeface="ＭＳ Ｐゴシック"/>
              </a:rPr>
              <a:t>Works Cited </a:t>
            </a:r>
            <a:r>
              <a:rPr lang="en-US">
                <a:ea typeface="ＭＳ Ｐゴシック"/>
              </a:rPr>
              <a:t> </a:t>
            </a:r>
            <a:endParaRPr lang="en-US"/>
          </a:p>
        </p:txBody>
      </p:sp>
      <p:sp>
        <p:nvSpPr>
          <p:cNvPr id="14" name="Content Placeholder 2">
            <a:extLst>
              <a:ext uri="{FF2B5EF4-FFF2-40B4-BE49-F238E27FC236}">
                <a16:creationId xmlns:a16="http://schemas.microsoft.com/office/drawing/2014/main" id="{672C0F7A-747E-E515-7320-9C382D8327F9}"/>
              </a:ext>
            </a:extLst>
          </p:cNvPr>
          <p:cNvSpPr txBox="1">
            <a:spLocks/>
          </p:cNvSpPr>
          <p:nvPr/>
        </p:nvSpPr>
        <p:spPr bwMode="auto">
          <a:xfrm>
            <a:off x="485252" y="4786338"/>
            <a:ext cx="8740622" cy="359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Arial"/>
                <a:ea typeface="ＭＳ Ｐゴシック"/>
              </a:rPr>
              <a:t>Guo, S., Shay, N., Wang, Y., &amp; Zhang, J. (2017). Measurement of europium (III)/europium (II) couple in fluoride molten salt for redox control in a molten salt reactor concept. </a:t>
            </a:r>
            <a:r>
              <a:rPr lang="en-US" sz="1600" i="1">
                <a:latin typeface="Arial"/>
                <a:ea typeface="ＭＳ Ｐゴシック"/>
              </a:rPr>
              <a:t>Journal of Nuclear Materials, 496(C), 197-206. </a:t>
            </a:r>
            <a:r>
              <a:rPr lang="en-US" sz="1600">
                <a:latin typeface="Arial"/>
                <a:ea typeface="ＭＳ Ｐゴシック"/>
                <a:hlinkClick r:id="rId9"/>
              </a:rPr>
              <a:t>https://doi.org/10.1016/j.jnucmat.2017.09.027</a:t>
            </a:r>
            <a:endParaRPr lang="en-US" sz="1600" err="1">
              <a:latin typeface="Arial"/>
              <a:cs typeface="Arial"/>
            </a:endParaRPr>
          </a:p>
          <a:p>
            <a:r>
              <a:rPr lang="en-US" sz="1600">
                <a:latin typeface="Arial"/>
                <a:ea typeface="ＭＳ Ｐゴシック"/>
                <a:cs typeface="Arial"/>
              </a:rPr>
              <a:t>Chesser, R., Guo, S., Zhang, J. (2018). Electrochemical behavior of dysprosium and lanthanum in molten </a:t>
            </a:r>
            <a:r>
              <a:rPr lang="en-US" sz="1600" err="1">
                <a:latin typeface="Arial"/>
                <a:ea typeface="ＭＳ Ｐゴシック"/>
                <a:cs typeface="Arial"/>
              </a:rPr>
              <a:t>LiF</a:t>
            </a:r>
            <a:r>
              <a:rPr lang="en-US" sz="1600">
                <a:latin typeface="Arial"/>
                <a:ea typeface="ＭＳ Ｐゴシック"/>
                <a:cs typeface="Arial"/>
              </a:rPr>
              <a:t>-</a:t>
            </a:r>
            <a:r>
              <a:rPr lang="en-US" sz="1600" err="1">
                <a:latin typeface="Arial"/>
                <a:ea typeface="ＭＳ Ｐゴシック"/>
                <a:cs typeface="Arial"/>
              </a:rPr>
              <a:t>NaF</a:t>
            </a:r>
            <a:r>
              <a:rPr lang="en-US" sz="1600">
                <a:latin typeface="Arial"/>
                <a:ea typeface="ＭＳ Ｐゴシック"/>
                <a:cs typeface="Arial"/>
              </a:rPr>
              <a:t>-KF (</a:t>
            </a:r>
            <a:r>
              <a:rPr lang="en-US" sz="1600" err="1">
                <a:latin typeface="Arial"/>
                <a:ea typeface="ＭＳ Ｐゴシック"/>
                <a:cs typeface="Arial"/>
              </a:rPr>
              <a:t>Flinak</a:t>
            </a:r>
            <a:r>
              <a:rPr lang="en-US" sz="1600">
                <a:latin typeface="Arial"/>
                <a:ea typeface="ＭＳ Ｐゴシック"/>
                <a:cs typeface="Arial"/>
              </a:rPr>
              <a:t>) salt. </a:t>
            </a:r>
            <a:r>
              <a:rPr lang="en-US" sz="1600" i="1">
                <a:latin typeface="Arial"/>
                <a:ea typeface="ＭＳ Ｐゴシック"/>
                <a:cs typeface="Arial"/>
              </a:rPr>
              <a:t>Annals of Nuclear Energy, 120(C), 246-252. </a:t>
            </a:r>
            <a:r>
              <a:rPr lang="en-US" sz="1600">
                <a:latin typeface="Arial"/>
                <a:ea typeface="ＭＳ Ｐゴシック"/>
                <a:cs typeface="Arial"/>
                <a:hlinkClick r:id="rId10"/>
              </a:rPr>
              <a:t>https://doi.org/10.1016/j.anucene.2018.05.045</a:t>
            </a:r>
            <a:r>
              <a:rPr lang="en-US" sz="1600" i="1">
                <a:latin typeface="Arial"/>
                <a:ea typeface="ＭＳ Ｐゴシック"/>
                <a:cs typeface="Arial"/>
              </a:rPr>
              <a:t> </a:t>
            </a:r>
            <a:endParaRPr lang="en-US" sz="1600">
              <a:solidFill>
                <a:srgbClr val="000000"/>
              </a:solidFill>
              <a:latin typeface="Arial"/>
              <a:ea typeface="ＭＳ Ｐゴシック"/>
              <a:cs typeface="Arial"/>
            </a:endParaRPr>
          </a:p>
          <a:p>
            <a:pPr marL="1028700" lvl="1">
              <a:buFont typeface="Wingdings,Sans-Serif"/>
              <a:buChar char="§"/>
            </a:pPr>
            <a:endParaRPr lang="en-US" sz="1600">
              <a:solidFill>
                <a:srgbClr val="000000"/>
              </a:solidFill>
              <a:latin typeface="Arial"/>
              <a:cs typeface="Arial"/>
            </a:endParaRPr>
          </a:p>
          <a:p>
            <a:pPr marL="0" indent="0">
              <a:buNone/>
            </a:pPr>
            <a:endParaRPr lang="en-US" sz="1600">
              <a:latin typeface="Arial"/>
              <a:cs typeface="Arial"/>
            </a:endParaRPr>
          </a:p>
          <a:p>
            <a:pPr marL="0" indent="0">
              <a:buNone/>
            </a:pPr>
            <a:endParaRPr lang="en-US" sz="1600">
              <a:latin typeface="Arial"/>
              <a:cs typeface="Arial"/>
            </a:endParaRPr>
          </a:p>
          <a:p>
            <a:pPr lvl="1">
              <a:buFont typeface="Wingdings,Sans-Serif" charset="0"/>
              <a:buChar char="§"/>
            </a:pPr>
            <a:endParaRPr lang="en-US" sz="1600">
              <a:latin typeface="Arial"/>
              <a:cs typeface="Arial"/>
            </a:endParaRPr>
          </a:p>
          <a:p>
            <a:endParaRPr lang="en-US" sz="1600" i="1">
              <a:latin typeface="Arial"/>
              <a:cs typeface="Arial"/>
            </a:endParaRPr>
          </a:p>
          <a:p>
            <a:pPr marL="457200" lvl="1" indent="0">
              <a:buNone/>
            </a:pPr>
            <a:endParaRPr lang="en-US" sz="1600">
              <a:cs typeface="Arial"/>
            </a:endParaRPr>
          </a:p>
          <a:p>
            <a:pPr marL="457200" lvl="1" indent="0">
              <a:buNone/>
            </a:pPr>
            <a:endParaRPr lang="en-US" sz="1600">
              <a:cs typeface="Arial"/>
            </a:endParaRPr>
          </a:p>
        </p:txBody>
      </p:sp>
      <p:pic>
        <p:nvPicPr>
          <p:cNvPr id="15" name="Picture 14" descr="A group of speech bubbles with question marks&#10;&#10;AI-generated content may be incorrect.">
            <a:extLst>
              <a:ext uri="{FF2B5EF4-FFF2-40B4-BE49-F238E27FC236}">
                <a16:creationId xmlns:a16="http://schemas.microsoft.com/office/drawing/2014/main" id="{1D74F655-BEA5-ACA6-2D74-D8A2AB836339}"/>
              </a:ext>
            </a:extLst>
          </p:cNvPr>
          <p:cNvPicPr>
            <a:picLocks noChangeAspect="1"/>
          </p:cNvPicPr>
          <p:nvPr/>
        </p:nvPicPr>
        <p:blipFill>
          <a:blip r:embed="rId11"/>
          <a:stretch>
            <a:fillRect/>
          </a:stretch>
        </p:blipFill>
        <p:spPr>
          <a:xfrm>
            <a:off x="2955974" y="1571625"/>
            <a:ext cx="3239196" cy="2478882"/>
          </a:xfrm>
          <a:prstGeom prst="rect">
            <a:avLst/>
          </a:prstGeom>
        </p:spPr>
      </p:pic>
    </p:spTree>
    <p:extLst>
      <p:ext uri="{BB962C8B-B14F-4D97-AF65-F5344CB8AC3E}">
        <p14:creationId xmlns:p14="http://schemas.microsoft.com/office/powerpoint/2010/main" val="1934639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6BF6B0-0710-C8C3-1CDE-5282776C873B}"/>
              </a:ext>
            </a:extLst>
          </p:cNvPr>
          <p:cNvSpPr txBox="1">
            <a:spLocks/>
          </p:cNvSpPr>
          <p:nvPr/>
        </p:nvSpPr>
        <p:spPr bwMode="auto">
          <a:xfrm>
            <a:off x="4135" y="5248167"/>
            <a:ext cx="7141590" cy="18158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defTabSz="457200" rtl="0" fontAlgn="base">
              <a:spcBef>
                <a:spcPct val="0"/>
              </a:spcBef>
              <a:spcAft>
                <a:spcPct val="0"/>
              </a:spcAft>
              <a:defRPr sz="2800" b="1" i="1" kern="1200">
                <a:solidFill>
                  <a:srgbClr val="244482"/>
                </a:solidFill>
                <a:latin typeface="+mj-lt"/>
                <a:ea typeface="ＭＳ Ｐゴシック" charset="-128"/>
                <a:cs typeface="Arial Bold"/>
              </a:defRPr>
            </a:lvl1pPr>
            <a:lvl2pPr algn="l" defTabSz="457200" rtl="0" fontAlgn="base">
              <a:spcBef>
                <a:spcPct val="0"/>
              </a:spcBef>
              <a:spcAft>
                <a:spcPct val="0"/>
              </a:spcAft>
              <a:defRPr sz="2800" b="1" i="1">
                <a:solidFill>
                  <a:srgbClr val="244482"/>
                </a:solidFill>
                <a:latin typeface="Arial" charset="0"/>
                <a:ea typeface="ＭＳ Ｐゴシック" charset="-128"/>
              </a:defRPr>
            </a:lvl2pPr>
            <a:lvl3pPr algn="l" defTabSz="457200" rtl="0" fontAlgn="base">
              <a:spcBef>
                <a:spcPct val="0"/>
              </a:spcBef>
              <a:spcAft>
                <a:spcPct val="0"/>
              </a:spcAft>
              <a:defRPr sz="2800" b="1" i="1">
                <a:solidFill>
                  <a:srgbClr val="244482"/>
                </a:solidFill>
                <a:latin typeface="Arial" charset="0"/>
                <a:ea typeface="ＭＳ Ｐゴシック" charset="-128"/>
              </a:defRPr>
            </a:lvl3pPr>
            <a:lvl4pPr algn="l" defTabSz="457200" rtl="0" fontAlgn="base">
              <a:spcBef>
                <a:spcPct val="0"/>
              </a:spcBef>
              <a:spcAft>
                <a:spcPct val="0"/>
              </a:spcAft>
              <a:defRPr sz="2800" b="1" i="1">
                <a:solidFill>
                  <a:srgbClr val="244482"/>
                </a:solidFill>
                <a:latin typeface="Arial" charset="0"/>
                <a:ea typeface="ＭＳ Ｐゴシック" charset="-128"/>
              </a:defRPr>
            </a:lvl4pPr>
            <a:lvl5pPr algn="l" defTabSz="457200" rtl="0" fontAlgn="base">
              <a:spcBef>
                <a:spcPct val="0"/>
              </a:spcBef>
              <a:spcAft>
                <a:spcPct val="0"/>
              </a:spcAft>
              <a:defRPr sz="2800" b="1" i="1">
                <a:solidFill>
                  <a:srgbClr val="244482"/>
                </a:solidFill>
                <a:latin typeface="Arial" charset="0"/>
                <a:ea typeface="ＭＳ Ｐゴシック" charset="-128"/>
              </a:defRPr>
            </a:lvl5pPr>
            <a:lvl6pPr marL="457200" algn="l" defTabSz="457200" rtl="0" fontAlgn="base">
              <a:spcBef>
                <a:spcPct val="0"/>
              </a:spcBef>
              <a:spcAft>
                <a:spcPct val="0"/>
              </a:spcAft>
              <a:defRPr sz="2800" b="1" i="1">
                <a:solidFill>
                  <a:srgbClr val="244482"/>
                </a:solidFill>
                <a:latin typeface="Arial" charset="0"/>
                <a:ea typeface="ＭＳ Ｐゴシック" charset="-128"/>
              </a:defRPr>
            </a:lvl6pPr>
            <a:lvl7pPr marL="914400" algn="l" defTabSz="457200" rtl="0" fontAlgn="base">
              <a:spcBef>
                <a:spcPct val="0"/>
              </a:spcBef>
              <a:spcAft>
                <a:spcPct val="0"/>
              </a:spcAft>
              <a:defRPr sz="2800" b="1" i="1">
                <a:solidFill>
                  <a:srgbClr val="244482"/>
                </a:solidFill>
                <a:latin typeface="Arial" charset="0"/>
                <a:ea typeface="ＭＳ Ｐゴシック" charset="-128"/>
              </a:defRPr>
            </a:lvl7pPr>
            <a:lvl8pPr marL="1371600" algn="l" defTabSz="457200" rtl="0" fontAlgn="base">
              <a:spcBef>
                <a:spcPct val="0"/>
              </a:spcBef>
              <a:spcAft>
                <a:spcPct val="0"/>
              </a:spcAft>
              <a:defRPr sz="2800" b="1" i="1">
                <a:solidFill>
                  <a:srgbClr val="244482"/>
                </a:solidFill>
                <a:latin typeface="Arial" charset="0"/>
                <a:ea typeface="ＭＳ Ｐゴシック" charset="-128"/>
              </a:defRPr>
            </a:lvl8pPr>
            <a:lvl9pPr marL="1828800" algn="l" defTabSz="457200" rtl="0" fontAlgn="base">
              <a:spcBef>
                <a:spcPct val="0"/>
              </a:spcBef>
              <a:spcAft>
                <a:spcPct val="0"/>
              </a:spcAft>
              <a:defRPr sz="2800" b="1" i="1">
                <a:solidFill>
                  <a:srgbClr val="244482"/>
                </a:solidFill>
                <a:latin typeface="Arial" charset="0"/>
                <a:ea typeface="ＭＳ Ｐゴシック" charset="-128"/>
              </a:defRPr>
            </a:lvl9pPr>
          </a:lstStyle>
          <a:p>
            <a:endParaRPr lang="en-US" sz="2000" i="0"/>
          </a:p>
          <a:p>
            <a:r>
              <a:rPr lang="en-US" sz="2000" i="0">
                <a:ea typeface="ＭＳ Ｐゴシック"/>
              </a:rPr>
              <a:t>    </a:t>
            </a:r>
            <a:r>
              <a:rPr lang="en-US" sz="1800" i="0">
                <a:ea typeface="ＭＳ Ｐゴシック"/>
              </a:rPr>
              <a:t>0.5mm</a:t>
            </a:r>
            <a:endParaRPr lang="en-US"/>
          </a:p>
          <a:p>
            <a:r>
              <a:rPr lang="en-US" sz="1800" i="0">
                <a:ea typeface="ＭＳ Ｐゴシック"/>
              </a:rPr>
              <a:t>     0.25mm</a:t>
            </a:r>
            <a:endParaRPr lang="en-US" sz="1800" i="0"/>
          </a:p>
          <a:p>
            <a:r>
              <a:rPr lang="en-US" sz="1800" i="0">
                <a:ea typeface="ＭＳ Ｐゴシック"/>
              </a:rPr>
              <a:t>   </a:t>
            </a:r>
          </a:p>
          <a:p>
            <a:r>
              <a:rPr lang="en-US" sz="1800" i="0">
                <a:ea typeface="ＭＳ Ｐゴシック"/>
              </a:rPr>
              <a:t>Thermocouple</a:t>
            </a:r>
            <a:endParaRPr lang="en-US"/>
          </a:p>
          <a:p>
            <a:r>
              <a:rPr lang="en-US" sz="1800" i="0">
                <a:ea typeface="ＭＳ Ｐゴシック"/>
              </a:rPr>
              <a:t> </a:t>
            </a:r>
          </a:p>
        </p:txBody>
      </p:sp>
      <p:sp>
        <p:nvSpPr>
          <p:cNvPr id="2" name="Title 1">
            <a:extLst>
              <a:ext uri="{FF2B5EF4-FFF2-40B4-BE49-F238E27FC236}">
                <a16:creationId xmlns:a16="http://schemas.microsoft.com/office/drawing/2014/main" id="{5EB4B8DB-F0A5-3C82-4459-5C4EDFE76747}"/>
              </a:ext>
            </a:extLst>
          </p:cNvPr>
          <p:cNvSpPr>
            <a:spLocks noGrp="1"/>
          </p:cNvSpPr>
          <p:nvPr>
            <p:ph type="title"/>
          </p:nvPr>
        </p:nvSpPr>
        <p:spPr>
          <a:xfrm>
            <a:off x="636455" y="757025"/>
            <a:ext cx="8334285" cy="964267"/>
          </a:xfrm>
        </p:spPr>
        <p:txBody>
          <a:bodyPr/>
          <a:lstStyle/>
          <a:p>
            <a:r>
              <a:rPr lang="en-US" i="0">
                <a:ea typeface="ＭＳ Ｐゴシック"/>
              </a:rPr>
              <a:t> </a:t>
            </a:r>
            <a:r>
              <a:rPr lang="en-US">
                <a:ea typeface="ＭＳ Ｐゴシック"/>
              </a:rPr>
              <a:t>K+/K Redox Potentials at 650°C in </a:t>
            </a:r>
            <a:r>
              <a:rPr lang="en-US" err="1">
                <a:ea typeface="ＭＳ Ｐゴシック"/>
              </a:rPr>
              <a:t>FLiNaK</a:t>
            </a:r>
            <a:r>
              <a:rPr lang="en-US">
                <a:ea typeface="ＭＳ Ｐゴシック"/>
              </a:rPr>
              <a:t> salt using Ni electrodes</a:t>
            </a:r>
            <a:endParaRPr lang="en-US"/>
          </a:p>
        </p:txBody>
      </p:sp>
      <p:graphicFrame>
        <p:nvGraphicFramePr>
          <p:cNvPr id="5" name="Content Placeholder 4">
            <a:extLst>
              <a:ext uri="{FF2B5EF4-FFF2-40B4-BE49-F238E27FC236}">
                <a16:creationId xmlns:a16="http://schemas.microsoft.com/office/drawing/2014/main" id="{499FA23B-A174-35A1-50D4-EAC3F97CDCA9}"/>
              </a:ext>
            </a:extLst>
          </p:cNvPr>
          <p:cNvGraphicFramePr>
            <a:graphicFrameLocks noGrp="1"/>
          </p:cNvGraphicFramePr>
          <p:nvPr>
            <p:ph sz="quarter" idx="13"/>
            <p:extLst>
              <p:ext uri="{D42A27DB-BD31-4B8C-83A1-F6EECF244321}">
                <p14:modId xmlns:p14="http://schemas.microsoft.com/office/powerpoint/2010/main" val="3658630286"/>
              </p:ext>
            </p:extLst>
          </p:nvPr>
        </p:nvGraphicFramePr>
        <p:xfrm>
          <a:off x="2439604" y="1798079"/>
          <a:ext cx="6718246" cy="2237478"/>
        </p:xfrm>
        <a:graphic>
          <a:graphicData uri="http://schemas.openxmlformats.org/drawingml/2006/table">
            <a:tbl>
              <a:tblPr firstRow="1" bandRow="1">
                <a:tableStyleId>{5C22544A-7EE6-4342-B048-85BDC9FD1C3A}</a:tableStyleId>
              </a:tblPr>
              <a:tblGrid>
                <a:gridCol w="1358147">
                  <a:extLst>
                    <a:ext uri="{9D8B030D-6E8A-4147-A177-3AD203B41FA5}">
                      <a16:colId xmlns:a16="http://schemas.microsoft.com/office/drawing/2014/main" val="2469457138"/>
                    </a:ext>
                  </a:extLst>
                </a:gridCol>
                <a:gridCol w="1358147">
                  <a:extLst>
                    <a:ext uri="{9D8B030D-6E8A-4147-A177-3AD203B41FA5}">
                      <a16:colId xmlns:a16="http://schemas.microsoft.com/office/drawing/2014/main" val="2592930342"/>
                    </a:ext>
                  </a:extLst>
                </a:gridCol>
                <a:gridCol w="1358147">
                  <a:extLst>
                    <a:ext uri="{9D8B030D-6E8A-4147-A177-3AD203B41FA5}">
                      <a16:colId xmlns:a16="http://schemas.microsoft.com/office/drawing/2014/main" val="817162004"/>
                    </a:ext>
                  </a:extLst>
                </a:gridCol>
                <a:gridCol w="1358147">
                  <a:extLst>
                    <a:ext uri="{9D8B030D-6E8A-4147-A177-3AD203B41FA5}">
                      <a16:colId xmlns:a16="http://schemas.microsoft.com/office/drawing/2014/main" val="2601451359"/>
                    </a:ext>
                  </a:extLst>
                </a:gridCol>
                <a:gridCol w="1285658">
                  <a:extLst>
                    <a:ext uri="{9D8B030D-6E8A-4147-A177-3AD203B41FA5}">
                      <a16:colId xmlns:a16="http://schemas.microsoft.com/office/drawing/2014/main" val="3140103529"/>
                    </a:ext>
                  </a:extLst>
                </a:gridCol>
              </a:tblGrid>
              <a:tr h="341126">
                <a:tc>
                  <a:txBody>
                    <a:bodyPr/>
                    <a:lstStyle/>
                    <a:p>
                      <a:r>
                        <a:rPr lang="en-US"/>
                        <a:t>Scan Rate</a:t>
                      </a:r>
                    </a:p>
                  </a:txBody>
                  <a:tcPr/>
                </a:tc>
                <a:tc>
                  <a:txBody>
                    <a:bodyPr/>
                    <a:lstStyle/>
                    <a:p>
                      <a:r>
                        <a:rPr lang="en-US"/>
                        <a:t>40g</a:t>
                      </a:r>
                    </a:p>
                  </a:txBody>
                  <a:tcPr/>
                </a:tc>
                <a:tc>
                  <a:txBody>
                    <a:bodyPr/>
                    <a:lstStyle/>
                    <a:p>
                      <a:r>
                        <a:rPr lang="en-US"/>
                        <a:t>10g</a:t>
                      </a:r>
                    </a:p>
                  </a:txBody>
                  <a:tcPr/>
                </a:tc>
                <a:tc>
                  <a:txBody>
                    <a:bodyPr/>
                    <a:lstStyle/>
                    <a:p>
                      <a:r>
                        <a:rPr lang="en-US"/>
                        <a:t>1.0g </a:t>
                      </a:r>
                    </a:p>
                  </a:txBody>
                  <a:tcPr/>
                </a:tc>
                <a:tc>
                  <a:txBody>
                    <a:bodyPr/>
                    <a:lstStyle/>
                    <a:p>
                      <a:r>
                        <a:rPr lang="en-US"/>
                        <a:t>0.1g </a:t>
                      </a:r>
                    </a:p>
                  </a:txBody>
                  <a:tcPr/>
                </a:tc>
                <a:extLst>
                  <a:ext uri="{0D108BD9-81ED-4DB2-BD59-A6C34878D82A}">
                    <a16:rowId xmlns:a16="http://schemas.microsoft.com/office/drawing/2014/main" val="3846345357"/>
                  </a:ext>
                </a:extLst>
              </a:tr>
              <a:tr h="648729">
                <a:tc>
                  <a:txBody>
                    <a:bodyPr/>
                    <a:lstStyle/>
                    <a:p>
                      <a:r>
                        <a:rPr lang="en-US" sz="1800"/>
                        <a:t>50mV/s</a:t>
                      </a:r>
                    </a:p>
                  </a:txBody>
                  <a:tcPr/>
                </a:tc>
                <a:tc>
                  <a:txBody>
                    <a:bodyPr/>
                    <a:lstStyle/>
                    <a:p>
                      <a:pPr lvl="0">
                        <a:buNone/>
                      </a:pPr>
                      <a:r>
                        <a:rPr lang="en-US" sz="1800" b="0" i="0" u="none" strike="noStrike" noProof="0">
                          <a:solidFill>
                            <a:srgbClr val="244482"/>
                          </a:solidFill>
                          <a:latin typeface="Arial"/>
                        </a:rPr>
                        <a:t>-1.529V </a:t>
                      </a:r>
                      <a:endParaRPr lang="en-US" sz="1800"/>
                    </a:p>
                  </a:txBody>
                  <a:tcPr/>
                </a:tc>
                <a:tc>
                  <a:txBody>
                    <a:bodyPr/>
                    <a:lstStyle/>
                    <a:p>
                      <a:pPr lvl="0">
                        <a:buNone/>
                      </a:pPr>
                      <a:r>
                        <a:rPr lang="en-US" sz="1800" b="0" i="0" u="none" strike="noStrike" noProof="0">
                          <a:solidFill>
                            <a:srgbClr val="244482"/>
                          </a:solidFill>
                          <a:latin typeface="Arial"/>
                        </a:rPr>
                        <a:t>-1.483V</a:t>
                      </a:r>
                      <a:endParaRPr lang="en-US" sz="1800"/>
                    </a:p>
                  </a:txBody>
                  <a:tcPr/>
                </a:tc>
                <a:tc>
                  <a:txBody>
                    <a:bodyPr/>
                    <a:lstStyle/>
                    <a:p>
                      <a:pPr lvl="0">
                        <a:buNone/>
                      </a:pPr>
                      <a:r>
                        <a:rPr lang="en-US" sz="1800" b="0" i="0" u="none" strike="noStrike" noProof="0">
                          <a:solidFill>
                            <a:srgbClr val="244482"/>
                          </a:solidFill>
                          <a:latin typeface="Arial"/>
                        </a:rPr>
                        <a:t>-1.998V</a:t>
                      </a:r>
                      <a:endParaRPr lang="en-US" sz="1800"/>
                    </a:p>
                  </a:txBody>
                  <a:tcPr/>
                </a:tc>
                <a:tc>
                  <a:txBody>
                    <a:bodyPr/>
                    <a:lstStyle/>
                    <a:p>
                      <a:pPr lvl="0" algn="l">
                        <a:lnSpc>
                          <a:spcPct val="100000"/>
                        </a:lnSpc>
                        <a:spcBef>
                          <a:spcPts val="0"/>
                        </a:spcBef>
                        <a:spcAft>
                          <a:spcPts val="0"/>
                        </a:spcAft>
                        <a:buNone/>
                      </a:pPr>
                      <a:r>
                        <a:rPr lang="en-US" sz="1800" b="0" i="0" u="none" strike="noStrike" noProof="0">
                          <a:solidFill>
                            <a:srgbClr val="244482"/>
                          </a:solidFill>
                          <a:latin typeface="Arial"/>
                        </a:rPr>
                        <a:t>-1.649V </a:t>
                      </a:r>
                      <a:endParaRPr lang="en-US" sz="1800" b="0" i="0" u="none" strike="noStrike" noProof="0">
                        <a:solidFill>
                          <a:srgbClr val="000000"/>
                        </a:solidFill>
                        <a:latin typeface="Arial"/>
                      </a:endParaRPr>
                    </a:p>
                    <a:p>
                      <a:pPr lvl="0">
                        <a:buNone/>
                      </a:pPr>
                      <a:endParaRPr lang="en-US" sz="1800"/>
                    </a:p>
                  </a:txBody>
                  <a:tcPr/>
                </a:tc>
                <a:extLst>
                  <a:ext uri="{0D108BD9-81ED-4DB2-BD59-A6C34878D82A}">
                    <a16:rowId xmlns:a16="http://schemas.microsoft.com/office/drawing/2014/main" val="1593429393"/>
                  </a:ext>
                </a:extLst>
              </a:tr>
              <a:tr h="648729">
                <a:tc>
                  <a:txBody>
                    <a:bodyPr/>
                    <a:lstStyle/>
                    <a:p>
                      <a:r>
                        <a:rPr lang="en-US" sz="1800"/>
                        <a:t>100mV/s</a:t>
                      </a:r>
                    </a:p>
                  </a:txBody>
                  <a:tcPr/>
                </a:tc>
                <a:tc>
                  <a:txBody>
                    <a:bodyPr/>
                    <a:lstStyle/>
                    <a:p>
                      <a:pPr lvl="0">
                        <a:buNone/>
                      </a:pPr>
                      <a:r>
                        <a:rPr lang="en-US" sz="1800" b="0" i="0" u="none" strike="noStrike" noProof="0">
                          <a:solidFill>
                            <a:srgbClr val="244482"/>
                          </a:solidFill>
                          <a:latin typeface="Arial"/>
                        </a:rPr>
                        <a:t>-1.399V</a:t>
                      </a:r>
                      <a:endParaRPr lang="en-US" sz="1800"/>
                    </a:p>
                  </a:txBody>
                  <a:tcPr/>
                </a:tc>
                <a:tc>
                  <a:txBody>
                    <a:bodyPr/>
                    <a:lstStyle/>
                    <a:p>
                      <a:pPr lvl="0" algn="l">
                        <a:lnSpc>
                          <a:spcPct val="100000"/>
                        </a:lnSpc>
                        <a:spcBef>
                          <a:spcPts val="0"/>
                        </a:spcBef>
                        <a:spcAft>
                          <a:spcPts val="0"/>
                        </a:spcAft>
                        <a:buNone/>
                      </a:pPr>
                      <a:r>
                        <a:rPr lang="en-US" sz="1800" b="0" i="0" u="none" strike="noStrike" noProof="0">
                          <a:solidFill>
                            <a:srgbClr val="244482"/>
                          </a:solidFill>
                          <a:latin typeface="Arial"/>
                        </a:rPr>
                        <a:t>-1.524V</a:t>
                      </a:r>
                      <a:endParaRPr lang="en-US" sz="1800" b="0" i="0" u="none" strike="noStrike" noProof="0">
                        <a:solidFill>
                          <a:srgbClr val="000000"/>
                        </a:solidFill>
                        <a:latin typeface="Arial"/>
                      </a:endParaRPr>
                    </a:p>
                    <a:p>
                      <a:pPr lvl="0">
                        <a:buNone/>
                      </a:pPr>
                      <a:endParaRPr lang="en-US" sz="1800"/>
                    </a:p>
                  </a:txBody>
                  <a:tcPr/>
                </a:tc>
                <a:tc>
                  <a:txBody>
                    <a:bodyPr/>
                    <a:lstStyle/>
                    <a:p>
                      <a:pPr lvl="0">
                        <a:buNone/>
                      </a:pPr>
                      <a:r>
                        <a:rPr lang="en-US" sz="1800" b="0" i="0" u="none" strike="noStrike" noProof="0">
                          <a:solidFill>
                            <a:srgbClr val="244482"/>
                          </a:solidFill>
                          <a:latin typeface="Arial"/>
                        </a:rPr>
                        <a:t>-1.999V </a:t>
                      </a:r>
                      <a:endParaRPr lang="en-US" sz="1800"/>
                    </a:p>
                  </a:txBody>
                  <a:tcPr/>
                </a:tc>
                <a:tc>
                  <a:txBody>
                    <a:bodyPr/>
                    <a:lstStyle/>
                    <a:p>
                      <a:pPr lvl="0">
                        <a:buNone/>
                      </a:pPr>
                      <a:r>
                        <a:rPr lang="en-US" sz="1800" b="0" i="0" u="none" strike="noStrike" noProof="0">
                          <a:solidFill>
                            <a:srgbClr val="244482"/>
                          </a:solidFill>
                          <a:latin typeface="Arial"/>
                        </a:rPr>
                        <a:t>-1.694V</a:t>
                      </a:r>
                      <a:endParaRPr lang="en-US" sz="1800"/>
                    </a:p>
                  </a:txBody>
                  <a:tcPr/>
                </a:tc>
                <a:extLst>
                  <a:ext uri="{0D108BD9-81ED-4DB2-BD59-A6C34878D82A}">
                    <a16:rowId xmlns:a16="http://schemas.microsoft.com/office/drawing/2014/main" val="3723092153"/>
                  </a:ext>
                </a:extLst>
              </a:tr>
              <a:tr h="574260">
                <a:tc>
                  <a:txBody>
                    <a:bodyPr/>
                    <a:lstStyle/>
                    <a:p>
                      <a:r>
                        <a:rPr lang="en-US" sz="1800"/>
                        <a:t>200mV/s</a:t>
                      </a:r>
                    </a:p>
                  </a:txBody>
                  <a:tcPr/>
                </a:tc>
                <a:tc>
                  <a:txBody>
                    <a:bodyPr/>
                    <a:lstStyle/>
                    <a:p>
                      <a:pPr lvl="0">
                        <a:buNone/>
                      </a:pPr>
                      <a:r>
                        <a:rPr lang="en-US" sz="1800" b="0" i="0" u="none" strike="noStrike" noProof="0">
                          <a:solidFill>
                            <a:srgbClr val="244482"/>
                          </a:solidFill>
                          <a:latin typeface="Arial"/>
                        </a:rPr>
                        <a:t>-1.279V </a:t>
                      </a:r>
                      <a:endParaRPr lang="en-US" sz="1800"/>
                    </a:p>
                  </a:txBody>
                  <a:tcPr/>
                </a:tc>
                <a:tc>
                  <a:txBody>
                    <a:bodyPr/>
                    <a:lstStyle/>
                    <a:p>
                      <a:pPr lvl="0" algn="l">
                        <a:lnSpc>
                          <a:spcPct val="100000"/>
                        </a:lnSpc>
                        <a:spcBef>
                          <a:spcPts val="0"/>
                        </a:spcBef>
                        <a:spcAft>
                          <a:spcPts val="0"/>
                        </a:spcAft>
                        <a:buNone/>
                      </a:pPr>
                      <a:r>
                        <a:rPr lang="en-US" sz="1800" b="0" i="0" u="none" strike="noStrike" noProof="0">
                          <a:solidFill>
                            <a:srgbClr val="244482"/>
                          </a:solidFill>
                          <a:latin typeface="Arial"/>
                        </a:rPr>
                        <a:t>-1.358V</a:t>
                      </a:r>
                      <a:endParaRPr lang="en-US" sz="1800" b="0" i="0" u="none" strike="noStrike" noProof="0">
                        <a:solidFill>
                          <a:srgbClr val="000000"/>
                        </a:solidFill>
                        <a:latin typeface="Arial"/>
                      </a:endParaRPr>
                    </a:p>
                  </a:txBody>
                  <a:tcPr/>
                </a:tc>
                <a:tc>
                  <a:txBody>
                    <a:bodyPr/>
                    <a:lstStyle/>
                    <a:p>
                      <a:pPr lvl="0">
                        <a:buNone/>
                      </a:pPr>
                      <a:r>
                        <a:rPr lang="en-US" sz="1800" b="0" i="0" u="none" strike="noStrike" noProof="0">
                          <a:solidFill>
                            <a:srgbClr val="244482"/>
                          </a:solidFill>
                          <a:latin typeface="Arial"/>
                        </a:rPr>
                        <a:t>-1.967V </a:t>
                      </a:r>
                      <a:endParaRPr lang="en-US" sz="1800"/>
                    </a:p>
                  </a:txBody>
                  <a:tcPr/>
                </a:tc>
                <a:tc>
                  <a:txBody>
                    <a:bodyPr/>
                    <a:lstStyle/>
                    <a:p>
                      <a:r>
                        <a:rPr lang="en-US" sz="1800"/>
                        <a:t>----- </a:t>
                      </a:r>
                    </a:p>
                  </a:txBody>
                  <a:tcPr/>
                </a:tc>
                <a:extLst>
                  <a:ext uri="{0D108BD9-81ED-4DB2-BD59-A6C34878D82A}">
                    <a16:rowId xmlns:a16="http://schemas.microsoft.com/office/drawing/2014/main" val="3758307867"/>
                  </a:ext>
                </a:extLst>
              </a:tr>
            </a:tbl>
          </a:graphicData>
        </a:graphic>
      </p:graphicFrame>
      <p:sp>
        <p:nvSpPr>
          <p:cNvPr id="4" name="Slide Number Placeholder 3">
            <a:extLst>
              <a:ext uri="{FF2B5EF4-FFF2-40B4-BE49-F238E27FC236}">
                <a16:creationId xmlns:a16="http://schemas.microsoft.com/office/drawing/2014/main" id="{42AE4078-8171-799D-88E1-6B390AC965A1}"/>
              </a:ext>
            </a:extLst>
          </p:cNvPr>
          <p:cNvSpPr>
            <a:spLocks noGrp="1"/>
          </p:cNvSpPr>
          <p:nvPr>
            <p:ph type="sldNum" sz="quarter" idx="16"/>
          </p:nvPr>
        </p:nvSpPr>
        <p:spPr>
          <a:xfrm>
            <a:off x="8596312" y="6327776"/>
            <a:ext cx="2133600" cy="365125"/>
          </a:xfrm>
        </p:spPr>
        <p:txBody>
          <a:bodyPr lIns="91440" tIns="45720" rIns="91440" bIns="45720" anchor="t"/>
          <a:lstStyle/>
          <a:p>
            <a:pPr>
              <a:defRPr/>
            </a:pPr>
            <a:fld id="{2FF9ABE8-D891-A547-B7A5-1DA8ED2843C0}" type="slidenum">
              <a:rPr lang="en-US" sz="2800" dirty="0"/>
              <a:pPr>
                <a:defRPr/>
              </a:pPr>
              <a:t>2</a:t>
            </a:fld>
            <a:endParaRPr lang="en-US" sz="2800">
              <a:cs typeface="Arial"/>
            </a:endParaRPr>
          </a:p>
        </p:txBody>
      </p:sp>
      <p:cxnSp>
        <p:nvCxnSpPr>
          <p:cNvPr id="6" name="Straight Connector 5">
            <a:extLst>
              <a:ext uri="{FF2B5EF4-FFF2-40B4-BE49-F238E27FC236}">
                <a16:creationId xmlns:a16="http://schemas.microsoft.com/office/drawing/2014/main" id="{6E4C86BC-A03D-AE5E-50F7-75B4574E0AAC}"/>
              </a:ext>
            </a:extLst>
          </p:cNvPr>
          <p:cNvCxnSpPr>
            <a:cxnSpLocks/>
          </p:cNvCxnSpPr>
          <p:nvPr/>
        </p:nvCxnSpPr>
        <p:spPr>
          <a:xfrm>
            <a:off x="5639684" y="5021410"/>
            <a:ext cx="0" cy="780105"/>
          </a:xfrm>
          <a:prstGeom prst="line">
            <a:avLst/>
          </a:prstGeom>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03D9B0B4-F898-FF3D-CC46-3766C1392671}"/>
              </a:ext>
            </a:extLst>
          </p:cNvPr>
          <p:cNvCxnSpPr>
            <a:cxnSpLocks/>
          </p:cNvCxnSpPr>
          <p:nvPr/>
        </p:nvCxnSpPr>
        <p:spPr>
          <a:xfrm>
            <a:off x="5974180" y="5057129"/>
            <a:ext cx="0" cy="780105"/>
          </a:xfrm>
          <a:prstGeom prst="line">
            <a:avLst/>
          </a:prstGeom>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9AA9A59-07CC-EDAA-066F-FFE1F924C4D1}"/>
              </a:ext>
            </a:extLst>
          </p:cNvPr>
          <p:cNvCxnSpPr>
            <a:cxnSpLocks/>
          </p:cNvCxnSpPr>
          <p:nvPr/>
        </p:nvCxnSpPr>
        <p:spPr>
          <a:xfrm>
            <a:off x="5802931" y="5021410"/>
            <a:ext cx="0" cy="444195"/>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2" name="Left Brace 11">
            <a:extLst>
              <a:ext uri="{FF2B5EF4-FFF2-40B4-BE49-F238E27FC236}">
                <a16:creationId xmlns:a16="http://schemas.microsoft.com/office/drawing/2014/main" id="{19176220-230F-9798-4E17-FD8CA01AC6F3}"/>
              </a:ext>
            </a:extLst>
          </p:cNvPr>
          <p:cNvSpPr/>
          <p:nvPr/>
        </p:nvSpPr>
        <p:spPr>
          <a:xfrm>
            <a:off x="5257553" y="5053656"/>
            <a:ext cx="152382" cy="7396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pic>
        <p:nvPicPr>
          <p:cNvPr id="14" name="Picture 13" descr="Coil Clipart - Clip Art Library">
            <a:extLst>
              <a:ext uri="{FF2B5EF4-FFF2-40B4-BE49-F238E27FC236}">
                <a16:creationId xmlns:a16="http://schemas.microsoft.com/office/drawing/2014/main" id="{0D824AE8-0734-6C42-3E5E-6E54F7B06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275" t="14458" r="21073" b="19277"/>
          <a:stretch/>
        </p:blipFill>
        <p:spPr bwMode="auto">
          <a:xfrm>
            <a:off x="5735830" y="5467395"/>
            <a:ext cx="152383" cy="4055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20">
            <a:extLst>
              <a:ext uri="{FF2B5EF4-FFF2-40B4-BE49-F238E27FC236}">
                <a16:creationId xmlns:a16="http://schemas.microsoft.com/office/drawing/2014/main" id="{C7AC1D3B-F4D6-A593-1691-974672389EE4}"/>
              </a:ext>
            </a:extLst>
          </p:cNvPr>
          <p:cNvSpPr txBox="1"/>
          <p:nvPr/>
        </p:nvSpPr>
        <p:spPr>
          <a:xfrm>
            <a:off x="4765392" y="5309510"/>
            <a:ext cx="677160"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10mm</a:t>
            </a:r>
          </a:p>
        </p:txBody>
      </p:sp>
      <p:cxnSp>
        <p:nvCxnSpPr>
          <p:cNvPr id="18" name="Straight Connector 17">
            <a:extLst>
              <a:ext uri="{FF2B5EF4-FFF2-40B4-BE49-F238E27FC236}">
                <a16:creationId xmlns:a16="http://schemas.microsoft.com/office/drawing/2014/main" id="{E8C8B373-456F-3572-4EA9-B16B541E9851}"/>
              </a:ext>
            </a:extLst>
          </p:cNvPr>
          <p:cNvCxnSpPr>
            <a:cxnSpLocks/>
          </p:cNvCxnSpPr>
          <p:nvPr/>
        </p:nvCxnSpPr>
        <p:spPr>
          <a:xfrm>
            <a:off x="5407948" y="5099650"/>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FC8B6F34-70C2-0F20-94DF-989BAD92E6A2}"/>
              </a:ext>
            </a:extLst>
          </p:cNvPr>
          <p:cNvCxnSpPr>
            <a:cxnSpLocks/>
          </p:cNvCxnSpPr>
          <p:nvPr/>
        </p:nvCxnSpPr>
        <p:spPr>
          <a:xfrm>
            <a:off x="6123778" y="5099650"/>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C23BD79-05D1-CA6E-2BD4-A3262332F285}"/>
              </a:ext>
            </a:extLst>
          </p:cNvPr>
          <p:cNvCxnSpPr/>
          <p:nvPr/>
        </p:nvCxnSpPr>
        <p:spPr>
          <a:xfrm>
            <a:off x="5407948" y="6254322"/>
            <a:ext cx="715830" cy="0"/>
          </a:xfrm>
          <a:prstGeom prst="line">
            <a:avLst/>
          </a:prstGeom>
        </p:spPr>
        <p:style>
          <a:lnRef idx="2">
            <a:schemeClr val="dk1"/>
          </a:lnRef>
          <a:fillRef idx="0">
            <a:schemeClr val="dk1"/>
          </a:fillRef>
          <a:effectRef idx="1">
            <a:schemeClr val="dk1"/>
          </a:effectRef>
          <a:fontRef idx="minor">
            <a:schemeClr val="tx1"/>
          </a:fontRef>
        </p:style>
      </p:cxnSp>
      <p:sp>
        <p:nvSpPr>
          <p:cNvPr id="24" name="Right Brace 23">
            <a:extLst>
              <a:ext uri="{FF2B5EF4-FFF2-40B4-BE49-F238E27FC236}">
                <a16:creationId xmlns:a16="http://schemas.microsoft.com/office/drawing/2014/main" id="{1AEC1365-93AF-FDB8-BAE1-5F4BFE151F7E}"/>
              </a:ext>
            </a:extLst>
          </p:cNvPr>
          <p:cNvSpPr/>
          <p:nvPr/>
        </p:nvSpPr>
        <p:spPr>
          <a:xfrm>
            <a:off x="6189791" y="5597535"/>
            <a:ext cx="107971" cy="2039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26" name="TextBox 58">
            <a:extLst>
              <a:ext uri="{FF2B5EF4-FFF2-40B4-BE49-F238E27FC236}">
                <a16:creationId xmlns:a16="http://schemas.microsoft.com/office/drawing/2014/main" id="{236CF9A5-C109-F67B-D7D5-1CD4A6592B0D}"/>
              </a:ext>
            </a:extLst>
          </p:cNvPr>
          <p:cNvSpPr txBox="1"/>
          <p:nvPr/>
        </p:nvSpPr>
        <p:spPr>
          <a:xfrm>
            <a:off x="6248213" y="5602439"/>
            <a:ext cx="544368"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3mm</a:t>
            </a:r>
          </a:p>
        </p:txBody>
      </p:sp>
      <p:cxnSp>
        <p:nvCxnSpPr>
          <p:cNvPr id="30" name="Straight Arrow Connector 29">
            <a:extLst>
              <a:ext uri="{FF2B5EF4-FFF2-40B4-BE49-F238E27FC236}">
                <a16:creationId xmlns:a16="http://schemas.microsoft.com/office/drawing/2014/main" id="{A8920E82-8B8A-B268-1EB6-49833C309520}"/>
              </a:ext>
            </a:extLst>
          </p:cNvPr>
          <p:cNvCxnSpPr/>
          <p:nvPr/>
        </p:nvCxnSpPr>
        <p:spPr>
          <a:xfrm>
            <a:off x="5445541" y="5598356"/>
            <a:ext cx="721519" cy="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EB106172-BFEB-99A9-F29D-0236C3AAE421}"/>
              </a:ext>
            </a:extLst>
          </p:cNvPr>
          <p:cNvSpPr txBox="1">
            <a:spLocks/>
          </p:cNvSpPr>
          <p:nvPr/>
        </p:nvSpPr>
        <p:spPr bwMode="auto">
          <a:xfrm>
            <a:off x="5260431" y="6244930"/>
            <a:ext cx="1655255" cy="523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latin typeface="Times New Roman"/>
                <a:ea typeface="ＭＳ Ｐゴシック"/>
                <a:cs typeface="Times New Roman"/>
              </a:rPr>
              <a:t>RE CE WE</a:t>
            </a:r>
            <a:endParaRPr lang="en-US" sz="1600">
              <a:latin typeface="Times New Roman" panose="02020603050405020304" pitchFamily="18" charset="0"/>
              <a:cs typeface="Times New Roman" panose="02020603050405020304" pitchFamily="18" charset="0"/>
            </a:endParaRPr>
          </a:p>
          <a:p>
            <a:pPr marL="0" indent="0">
              <a:buFont typeface="Arial" charset="0"/>
              <a:buNone/>
            </a:pPr>
            <a:r>
              <a:rPr lang="en-US" sz="2400">
                <a:latin typeface="Times New Roman" panose="02020603050405020304" pitchFamily="18" charset="0"/>
                <a:cs typeface="Times New Roman" panose="02020603050405020304" pitchFamily="18" charset="0"/>
              </a:rPr>
              <a:t>						</a:t>
            </a:r>
          </a:p>
        </p:txBody>
      </p:sp>
      <p:sp>
        <p:nvSpPr>
          <p:cNvPr id="34" name="Cylinder 33">
            <a:extLst>
              <a:ext uri="{FF2B5EF4-FFF2-40B4-BE49-F238E27FC236}">
                <a16:creationId xmlns:a16="http://schemas.microsoft.com/office/drawing/2014/main" id="{A30A8796-F0EA-662D-3242-C3089A70D6DC}"/>
              </a:ext>
            </a:extLst>
          </p:cNvPr>
          <p:cNvSpPr/>
          <p:nvPr/>
        </p:nvSpPr>
        <p:spPr>
          <a:xfrm rot="10800000">
            <a:off x="7155194" y="4069734"/>
            <a:ext cx="368111" cy="1105153"/>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cxnSp>
        <p:nvCxnSpPr>
          <p:cNvPr id="36" name="Straight Connector 35">
            <a:extLst>
              <a:ext uri="{FF2B5EF4-FFF2-40B4-BE49-F238E27FC236}">
                <a16:creationId xmlns:a16="http://schemas.microsoft.com/office/drawing/2014/main" id="{1C0D47D6-9405-BD29-B2A7-BBBAB628C9D6}"/>
              </a:ext>
            </a:extLst>
          </p:cNvPr>
          <p:cNvCxnSpPr>
            <a:cxnSpLocks/>
          </p:cNvCxnSpPr>
          <p:nvPr/>
        </p:nvCxnSpPr>
        <p:spPr>
          <a:xfrm>
            <a:off x="7205390" y="4797410"/>
            <a:ext cx="0" cy="1158247"/>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38" name="Straight Connector 37">
            <a:extLst>
              <a:ext uri="{FF2B5EF4-FFF2-40B4-BE49-F238E27FC236}">
                <a16:creationId xmlns:a16="http://schemas.microsoft.com/office/drawing/2014/main" id="{7B4F91A2-2704-B025-B514-315C89F63BD6}"/>
              </a:ext>
            </a:extLst>
          </p:cNvPr>
          <p:cNvCxnSpPr>
            <a:cxnSpLocks/>
          </p:cNvCxnSpPr>
          <p:nvPr/>
        </p:nvCxnSpPr>
        <p:spPr>
          <a:xfrm>
            <a:off x="7331466" y="4809409"/>
            <a:ext cx="0" cy="1125778"/>
          </a:xfrm>
          <a:prstGeom prst="line">
            <a:avLst/>
          </a:prstGeom>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60752675-4C5A-A995-9A5D-AFB9C6802156}"/>
              </a:ext>
            </a:extLst>
          </p:cNvPr>
          <p:cNvCxnSpPr>
            <a:cxnSpLocks/>
          </p:cNvCxnSpPr>
          <p:nvPr/>
        </p:nvCxnSpPr>
        <p:spPr>
          <a:xfrm>
            <a:off x="7447518" y="4808323"/>
            <a:ext cx="0" cy="1126864"/>
          </a:xfrm>
          <a:prstGeom prst="line">
            <a:avLst/>
          </a:prstGeom>
          <a:ln/>
        </p:spPr>
        <p:style>
          <a:lnRef idx="2">
            <a:schemeClr val="accent5"/>
          </a:lnRef>
          <a:fillRef idx="0">
            <a:schemeClr val="accent5"/>
          </a:fillRef>
          <a:effectRef idx="1">
            <a:schemeClr val="accent5"/>
          </a:effectRef>
          <a:fontRef idx="minor">
            <a:schemeClr val="tx1"/>
          </a:fontRef>
        </p:style>
      </p:cxnSp>
      <p:sp>
        <p:nvSpPr>
          <p:cNvPr id="42" name="Left Brace 41">
            <a:extLst>
              <a:ext uri="{FF2B5EF4-FFF2-40B4-BE49-F238E27FC236}">
                <a16:creationId xmlns:a16="http://schemas.microsoft.com/office/drawing/2014/main" id="{2B215BB6-582E-E8B1-35CC-DE63855F4DAA}"/>
              </a:ext>
            </a:extLst>
          </p:cNvPr>
          <p:cNvSpPr/>
          <p:nvPr/>
        </p:nvSpPr>
        <p:spPr>
          <a:xfrm>
            <a:off x="6482275" y="4797410"/>
            <a:ext cx="300607" cy="12147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44" name="TextBox 20">
            <a:extLst>
              <a:ext uri="{FF2B5EF4-FFF2-40B4-BE49-F238E27FC236}">
                <a16:creationId xmlns:a16="http://schemas.microsoft.com/office/drawing/2014/main" id="{79B49DF5-106F-0BCA-5CBA-4EEBAB5AF0C5}"/>
              </a:ext>
            </a:extLst>
          </p:cNvPr>
          <p:cNvSpPr txBox="1"/>
          <p:nvPr/>
        </p:nvSpPr>
        <p:spPr>
          <a:xfrm>
            <a:off x="6140381" y="5176203"/>
            <a:ext cx="677160"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1</a:t>
            </a:r>
            <a:r>
              <a:rPr lang="en-US" sz="1050">
                <a:latin typeface="Arial"/>
                <a:ea typeface="+mn-ea"/>
                <a:cs typeface="Arial"/>
              </a:rPr>
              <a:t>4</a:t>
            </a:r>
            <a:r>
              <a:rPr kumimoji="0" lang="en-US" sz="1050" b="0" i="0" u="none" strike="noStrike" kern="1200" cap="none" spc="0" normalizeH="0" baseline="0" noProof="0">
                <a:ln>
                  <a:noFill/>
                </a:ln>
                <a:effectLst/>
                <a:uLnTx/>
                <a:uFillTx/>
                <a:latin typeface="Arial"/>
                <a:ea typeface="+mn-ea"/>
                <a:cs typeface="Arial"/>
              </a:rPr>
              <a:t>mm</a:t>
            </a:r>
          </a:p>
        </p:txBody>
      </p:sp>
      <p:cxnSp>
        <p:nvCxnSpPr>
          <p:cNvPr id="46" name="Straight Connector 45">
            <a:extLst>
              <a:ext uri="{FF2B5EF4-FFF2-40B4-BE49-F238E27FC236}">
                <a16:creationId xmlns:a16="http://schemas.microsoft.com/office/drawing/2014/main" id="{6B720936-6DAC-8EDD-44ED-1AE60C3C02AA}"/>
              </a:ext>
            </a:extLst>
          </p:cNvPr>
          <p:cNvCxnSpPr>
            <a:cxnSpLocks/>
          </p:cNvCxnSpPr>
          <p:nvPr/>
        </p:nvCxnSpPr>
        <p:spPr>
          <a:xfrm>
            <a:off x="6839183" y="4875652"/>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8945D5DA-BB35-AA46-A839-2EAB6C618DBA}"/>
              </a:ext>
            </a:extLst>
          </p:cNvPr>
          <p:cNvCxnSpPr>
            <a:cxnSpLocks/>
          </p:cNvCxnSpPr>
          <p:nvPr/>
        </p:nvCxnSpPr>
        <p:spPr>
          <a:xfrm>
            <a:off x="7555013" y="4875652"/>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E83F090F-EE11-E40B-F49E-C3FEDE0D44CB}"/>
              </a:ext>
            </a:extLst>
          </p:cNvPr>
          <p:cNvCxnSpPr/>
          <p:nvPr/>
        </p:nvCxnSpPr>
        <p:spPr>
          <a:xfrm>
            <a:off x="6839183" y="6030324"/>
            <a:ext cx="715830" cy="0"/>
          </a:xfrm>
          <a:prstGeom prst="line">
            <a:avLst/>
          </a:prstGeom>
        </p:spPr>
        <p:style>
          <a:lnRef idx="2">
            <a:schemeClr val="dk1"/>
          </a:lnRef>
          <a:fillRef idx="0">
            <a:schemeClr val="dk1"/>
          </a:fillRef>
          <a:effectRef idx="1">
            <a:schemeClr val="dk1"/>
          </a:effectRef>
          <a:fontRef idx="minor">
            <a:schemeClr val="tx1"/>
          </a:fontRef>
        </p:style>
      </p:cxnSp>
      <p:sp>
        <p:nvSpPr>
          <p:cNvPr id="52" name="Right Brace 51">
            <a:extLst>
              <a:ext uri="{FF2B5EF4-FFF2-40B4-BE49-F238E27FC236}">
                <a16:creationId xmlns:a16="http://schemas.microsoft.com/office/drawing/2014/main" id="{8119513A-9909-3C45-3AE2-1329833F88B2}"/>
              </a:ext>
            </a:extLst>
          </p:cNvPr>
          <p:cNvSpPr/>
          <p:nvPr/>
        </p:nvSpPr>
        <p:spPr>
          <a:xfrm>
            <a:off x="7621026" y="5373537"/>
            <a:ext cx="123644" cy="58212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54" name="TextBox 58">
            <a:extLst>
              <a:ext uri="{FF2B5EF4-FFF2-40B4-BE49-F238E27FC236}">
                <a16:creationId xmlns:a16="http://schemas.microsoft.com/office/drawing/2014/main" id="{B66224DA-44BD-CF3C-3D5A-653A0439F106}"/>
              </a:ext>
            </a:extLst>
          </p:cNvPr>
          <p:cNvSpPr txBox="1"/>
          <p:nvPr/>
        </p:nvSpPr>
        <p:spPr>
          <a:xfrm>
            <a:off x="7683144" y="5583048"/>
            <a:ext cx="544368"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6mm</a:t>
            </a:r>
          </a:p>
        </p:txBody>
      </p:sp>
      <p:sp>
        <p:nvSpPr>
          <p:cNvPr id="56" name="Content Placeholder 2">
            <a:extLst>
              <a:ext uri="{FF2B5EF4-FFF2-40B4-BE49-F238E27FC236}">
                <a16:creationId xmlns:a16="http://schemas.microsoft.com/office/drawing/2014/main" id="{89EEA9E0-EEF1-3146-391B-C4038CFA4A4D}"/>
              </a:ext>
            </a:extLst>
          </p:cNvPr>
          <p:cNvSpPr txBox="1">
            <a:spLocks/>
          </p:cNvSpPr>
          <p:nvPr/>
        </p:nvSpPr>
        <p:spPr bwMode="auto">
          <a:xfrm>
            <a:off x="6651091" y="6010005"/>
            <a:ext cx="1655255" cy="523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latin typeface="Times New Roman"/>
                <a:ea typeface="ＭＳ Ｐゴシック"/>
                <a:cs typeface="Times New Roman"/>
              </a:rPr>
              <a:t>RE CE WE </a:t>
            </a:r>
          </a:p>
          <a:p>
            <a:pPr marL="0" indent="0">
              <a:buFont typeface="Arial" charset="0"/>
              <a:buNone/>
            </a:pPr>
            <a:r>
              <a:rPr lang="en-US" sz="2400">
                <a:latin typeface="Times New Roman" panose="02020603050405020304" pitchFamily="18" charset="0"/>
                <a:cs typeface="Times New Roman" panose="02020603050405020304" pitchFamily="18" charset="0"/>
              </a:rPr>
              <a:t>						</a:t>
            </a:r>
          </a:p>
        </p:txBody>
      </p:sp>
      <p:cxnSp>
        <p:nvCxnSpPr>
          <p:cNvPr id="58" name="Straight Connector 57">
            <a:extLst>
              <a:ext uri="{FF2B5EF4-FFF2-40B4-BE49-F238E27FC236}">
                <a16:creationId xmlns:a16="http://schemas.microsoft.com/office/drawing/2014/main" id="{88366A1D-7E4F-5BBA-5629-69940A62C11A}"/>
              </a:ext>
            </a:extLst>
          </p:cNvPr>
          <p:cNvCxnSpPr>
            <a:cxnSpLocks/>
          </p:cNvCxnSpPr>
          <p:nvPr/>
        </p:nvCxnSpPr>
        <p:spPr>
          <a:xfrm>
            <a:off x="7041725" y="4068071"/>
            <a:ext cx="0" cy="1962253"/>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sp>
        <p:nvSpPr>
          <p:cNvPr id="62" name="Cylinder 61">
            <a:extLst>
              <a:ext uri="{FF2B5EF4-FFF2-40B4-BE49-F238E27FC236}">
                <a16:creationId xmlns:a16="http://schemas.microsoft.com/office/drawing/2014/main" id="{891A8D74-FE78-2BF8-D5F0-D8757EB033A4}"/>
              </a:ext>
            </a:extLst>
          </p:cNvPr>
          <p:cNvSpPr/>
          <p:nvPr/>
        </p:nvSpPr>
        <p:spPr>
          <a:xfrm rot="10800000">
            <a:off x="3875202" y="4117384"/>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cxnSp>
        <p:nvCxnSpPr>
          <p:cNvPr id="64" name="Straight Connector 63">
            <a:extLst>
              <a:ext uri="{FF2B5EF4-FFF2-40B4-BE49-F238E27FC236}">
                <a16:creationId xmlns:a16="http://schemas.microsoft.com/office/drawing/2014/main" id="{57E6ACBC-76D4-FBA9-83A0-DC311E5DAEAB}"/>
              </a:ext>
            </a:extLst>
          </p:cNvPr>
          <p:cNvCxnSpPr>
            <a:cxnSpLocks/>
          </p:cNvCxnSpPr>
          <p:nvPr/>
        </p:nvCxnSpPr>
        <p:spPr>
          <a:xfrm>
            <a:off x="3997044" y="4978547"/>
            <a:ext cx="0" cy="780105"/>
          </a:xfrm>
          <a:prstGeom prst="line">
            <a:avLst/>
          </a:prstGeom>
          <a:ln/>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E2892D53-990B-C919-B5CA-ED1719AF5A6E}"/>
              </a:ext>
            </a:extLst>
          </p:cNvPr>
          <p:cNvCxnSpPr>
            <a:cxnSpLocks/>
          </p:cNvCxnSpPr>
          <p:nvPr/>
        </p:nvCxnSpPr>
        <p:spPr>
          <a:xfrm>
            <a:off x="4131514" y="4978547"/>
            <a:ext cx="0" cy="780105"/>
          </a:xfrm>
          <a:prstGeom prst="line">
            <a:avLst/>
          </a:prstGeom>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CCAA3C71-CCA7-4A35-C820-F958F71CE50E}"/>
              </a:ext>
            </a:extLst>
          </p:cNvPr>
          <p:cNvCxnSpPr>
            <a:cxnSpLocks/>
          </p:cNvCxnSpPr>
          <p:nvPr/>
        </p:nvCxnSpPr>
        <p:spPr>
          <a:xfrm>
            <a:off x="4288880" y="4992834"/>
            <a:ext cx="7144" cy="765664"/>
          </a:xfrm>
          <a:prstGeom prst="line">
            <a:avLst/>
          </a:prstGeom>
          <a:ln/>
        </p:spPr>
        <p:style>
          <a:lnRef idx="2">
            <a:schemeClr val="dk1"/>
          </a:lnRef>
          <a:fillRef idx="0">
            <a:schemeClr val="dk1"/>
          </a:fillRef>
          <a:effectRef idx="1">
            <a:schemeClr val="dk1"/>
          </a:effectRef>
          <a:fontRef idx="minor">
            <a:schemeClr val="tx1"/>
          </a:fontRef>
        </p:style>
      </p:cxnSp>
      <p:sp>
        <p:nvSpPr>
          <p:cNvPr id="70" name="Left Brace 69">
            <a:extLst>
              <a:ext uri="{FF2B5EF4-FFF2-40B4-BE49-F238E27FC236}">
                <a16:creationId xmlns:a16="http://schemas.microsoft.com/office/drawing/2014/main" id="{CA08CAA8-B652-2A79-3D9E-9C8EA9D6543B}"/>
              </a:ext>
            </a:extLst>
          </p:cNvPr>
          <p:cNvSpPr/>
          <p:nvPr/>
        </p:nvSpPr>
        <p:spPr>
          <a:xfrm>
            <a:off x="3765309" y="4998762"/>
            <a:ext cx="152382" cy="73967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72" name="TextBox 73">
            <a:extLst>
              <a:ext uri="{FF2B5EF4-FFF2-40B4-BE49-F238E27FC236}">
                <a16:creationId xmlns:a16="http://schemas.microsoft.com/office/drawing/2014/main" id="{45A24A7A-6F22-5892-EB07-DE63A74FEE6C}"/>
              </a:ext>
            </a:extLst>
          </p:cNvPr>
          <p:cNvSpPr txBox="1"/>
          <p:nvPr/>
        </p:nvSpPr>
        <p:spPr>
          <a:xfrm>
            <a:off x="3122752" y="5266648"/>
            <a:ext cx="677160"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10mm</a:t>
            </a:r>
          </a:p>
        </p:txBody>
      </p:sp>
      <p:cxnSp>
        <p:nvCxnSpPr>
          <p:cNvPr id="74" name="Straight Connector 73">
            <a:extLst>
              <a:ext uri="{FF2B5EF4-FFF2-40B4-BE49-F238E27FC236}">
                <a16:creationId xmlns:a16="http://schemas.microsoft.com/office/drawing/2014/main" id="{FF1E7C2F-8BB9-6FE6-D229-3689D4F58DA1}"/>
              </a:ext>
            </a:extLst>
          </p:cNvPr>
          <p:cNvCxnSpPr>
            <a:cxnSpLocks/>
          </p:cNvCxnSpPr>
          <p:nvPr/>
        </p:nvCxnSpPr>
        <p:spPr>
          <a:xfrm>
            <a:off x="3765309" y="5056787"/>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887E673A-311C-FF42-109F-07A399D1EA7E}"/>
              </a:ext>
            </a:extLst>
          </p:cNvPr>
          <p:cNvCxnSpPr>
            <a:cxnSpLocks/>
          </p:cNvCxnSpPr>
          <p:nvPr/>
        </p:nvCxnSpPr>
        <p:spPr>
          <a:xfrm>
            <a:off x="4481138" y="5056787"/>
            <a:ext cx="0" cy="1154672"/>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BBDE1234-D467-F54F-729C-0EC6FFA48A0E}"/>
              </a:ext>
            </a:extLst>
          </p:cNvPr>
          <p:cNvCxnSpPr/>
          <p:nvPr/>
        </p:nvCxnSpPr>
        <p:spPr>
          <a:xfrm>
            <a:off x="3765309" y="6211460"/>
            <a:ext cx="715830" cy="0"/>
          </a:xfrm>
          <a:prstGeom prst="line">
            <a:avLst/>
          </a:prstGeom>
        </p:spPr>
        <p:style>
          <a:lnRef idx="2">
            <a:schemeClr val="dk1"/>
          </a:lnRef>
          <a:fillRef idx="0">
            <a:schemeClr val="dk1"/>
          </a:fillRef>
          <a:effectRef idx="1">
            <a:schemeClr val="dk1"/>
          </a:effectRef>
          <a:fontRef idx="minor">
            <a:schemeClr val="tx1"/>
          </a:fontRef>
        </p:style>
      </p:cxnSp>
      <p:sp>
        <p:nvSpPr>
          <p:cNvPr id="80" name="Right Brace 79">
            <a:extLst>
              <a:ext uri="{FF2B5EF4-FFF2-40B4-BE49-F238E27FC236}">
                <a16:creationId xmlns:a16="http://schemas.microsoft.com/office/drawing/2014/main" id="{DFBA80E3-47A3-968F-9289-4AA1B22E0118}"/>
              </a:ext>
            </a:extLst>
          </p:cNvPr>
          <p:cNvSpPr/>
          <p:nvPr/>
        </p:nvSpPr>
        <p:spPr>
          <a:xfrm>
            <a:off x="4547152" y="5554673"/>
            <a:ext cx="107971" cy="20398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82" name="TextBox 91">
            <a:extLst>
              <a:ext uri="{FF2B5EF4-FFF2-40B4-BE49-F238E27FC236}">
                <a16:creationId xmlns:a16="http://schemas.microsoft.com/office/drawing/2014/main" id="{D4D3BCE8-5711-E32A-CF64-C73E678298F6}"/>
              </a:ext>
            </a:extLst>
          </p:cNvPr>
          <p:cNvSpPr txBox="1"/>
          <p:nvPr/>
        </p:nvSpPr>
        <p:spPr>
          <a:xfrm>
            <a:off x="4569433" y="5559576"/>
            <a:ext cx="544368" cy="224118"/>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050" b="0" i="0" u="none" strike="noStrike" kern="1200" cap="none" spc="0" normalizeH="0" baseline="0" noProof="0">
                <a:ln>
                  <a:noFill/>
                </a:ln>
                <a:effectLst/>
                <a:uLnTx/>
                <a:uFillTx/>
                <a:latin typeface="Arial"/>
                <a:ea typeface="+mn-ea"/>
                <a:cs typeface="Arial"/>
              </a:rPr>
              <a:t>3mm</a:t>
            </a:r>
          </a:p>
        </p:txBody>
      </p:sp>
      <p:sp>
        <p:nvSpPr>
          <p:cNvPr id="84" name="Content Placeholder 2">
            <a:extLst>
              <a:ext uri="{FF2B5EF4-FFF2-40B4-BE49-F238E27FC236}">
                <a16:creationId xmlns:a16="http://schemas.microsoft.com/office/drawing/2014/main" id="{C9BDD5D6-1A5B-829B-ACB2-45C2AF917997}"/>
              </a:ext>
            </a:extLst>
          </p:cNvPr>
          <p:cNvSpPr txBox="1">
            <a:spLocks/>
          </p:cNvSpPr>
          <p:nvPr/>
        </p:nvSpPr>
        <p:spPr bwMode="auto">
          <a:xfrm>
            <a:off x="3617367" y="6237787"/>
            <a:ext cx="1655255" cy="523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latin typeface="Times New Roman"/>
                <a:ea typeface="ＭＳ Ｐゴシック"/>
                <a:cs typeface="Times New Roman"/>
              </a:rPr>
              <a:t>RE CE WE </a:t>
            </a:r>
          </a:p>
          <a:p>
            <a:pPr marL="0" indent="0">
              <a:buNone/>
            </a:pPr>
            <a:endParaRPr lang="en-US" sz="1600">
              <a:latin typeface="Times New Roman"/>
              <a:ea typeface="ＭＳ Ｐゴシック"/>
              <a:cs typeface="Times New Roman"/>
            </a:endParaRPr>
          </a:p>
          <a:p>
            <a:pPr marL="0" indent="0">
              <a:buFont typeface="Arial" charset="0"/>
              <a:buNone/>
            </a:pPr>
            <a:r>
              <a:rPr lang="en-US" sz="2400">
                <a:latin typeface="Times New Roman"/>
                <a:ea typeface="ＭＳ Ｐゴシック"/>
                <a:cs typeface="Times New Roman"/>
              </a:rPr>
              <a:t>						</a:t>
            </a:r>
          </a:p>
        </p:txBody>
      </p:sp>
      <p:cxnSp>
        <p:nvCxnSpPr>
          <p:cNvPr id="86" name="Straight Arrow Connector 85">
            <a:extLst>
              <a:ext uri="{FF2B5EF4-FFF2-40B4-BE49-F238E27FC236}">
                <a16:creationId xmlns:a16="http://schemas.microsoft.com/office/drawing/2014/main" id="{D8D0B9D3-0844-6F98-4744-F629C71EEE02}"/>
              </a:ext>
            </a:extLst>
          </p:cNvPr>
          <p:cNvCxnSpPr>
            <a:cxnSpLocks/>
          </p:cNvCxnSpPr>
          <p:nvPr/>
        </p:nvCxnSpPr>
        <p:spPr>
          <a:xfrm>
            <a:off x="3760040" y="5555494"/>
            <a:ext cx="721519" cy="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10B4577B-467A-BC8D-815E-5E135A86B64A}"/>
              </a:ext>
            </a:extLst>
          </p:cNvPr>
          <p:cNvCxnSpPr>
            <a:cxnSpLocks/>
          </p:cNvCxnSpPr>
          <p:nvPr/>
        </p:nvCxnSpPr>
        <p:spPr>
          <a:xfrm>
            <a:off x="6819625" y="5388646"/>
            <a:ext cx="721519" cy="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0" name="Cylinder 89">
            <a:extLst>
              <a:ext uri="{FF2B5EF4-FFF2-40B4-BE49-F238E27FC236}">
                <a16:creationId xmlns:a16="http://schemas.microsoft.com/office/drawing/2014/main" id="{1C7670D6-1E15-505F-0A01-074E6D5D63D0}"/>
              </a:ext>
            </a:extLst>
          </p:cNvPr>
          <p:cNvSpPr/>
          <p:nvPr/>
        </p:nvSpPr>
        <p:spPr>
          <a:xfrm rot="10800000">
            <a:off x="8489626" y="4074373"/>
            <a:ext cx="279670" cy="1424951"/>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cxnSp>
        <p:nvCxnSpPr>
          <p:cNvPr id="92" name="Straight Connector 91">
            <a:extLst>
              <a:ext uri="{FF2B5EF4-FFF2-40B4-BE49-F238E27FC236}">
                <a16:creationId xmlns:a16="http://schemas.microsoft.com/office/drawing/2014/main" id="{8158001C-7BAB-8705-8575-EE4C9F1B0A7A}"/>
              </a:ext>
            </a:extLst>
          </p:cNvPr>
          <p:cNvCxnSpPr>
            <a:cxnSpLocks/>
          </p:cNvCxnSpPr>
          <p:nvPr/>
        </p:nvCxnSpPr>
        <p:spPr>
          <a:xfrm>
            <a:off x="8100141" y="4480297"/>
            <a:ext cx="0" cy="1575241"/>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58C46CED-7F57-47C6-E1F9-94602BBFE396}"/>
              </a:ext>
            </a:extLst>
          </p:cNvPr>
          <p:cNvCxnSpPr>
            <a:cxnSpLocks/>
          </p:cNvCxnSpPr>
          <p:nvPr/>
        </p:nvCxnSpPr>
        <p:spPr>
          <a:xfrm>
            <a:off x="8804859" y="4466323"/>
            <a:ext cx="13566" cy="1575240"/>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8DD727E2-92DF-9E50-2877-A4ED34C69576}"/>
              </a:ext>
            </a:extLst>
          </p:cNvPr>
          <p:cNvCxnSpPr/>
          <p:nvPr/>
        </p:nvCxnSpPr>
        <p:spPr>
          <a:xfrm>
            <a:off x="8135139" y="6048394"/>
            <a:ext cx="715830" cy="0"/>
          </a:xfrm>
          <a:prstGeom prst="line">
            <a:avLst/>
          </a:prstGeom>
        </p:spPr>
        <p:style>
          <a:lnRef idx="2">
            <a:schemeClr val="dk1"/>
          </a:lnRef>
          <a:fillRef idx="0">
            <a:schemeClr val="dk1"/>
          </a:fillRef>
          <a:effectRef idx="1">
            <a:schemeClr val="dk1"/>
          </a:effectRef>
          <a:fontRef idx="minor">
            <a:schemeClr val="tx1"/>
          </a:fontRef>
        </p:style>
      </p:cxnSp>
      <p:sp>
        <p:nvSpPr>
          <p:cNvPr id="98" name="Right Brace 97">
            <a:extLst>
              <a:ext uri="{FF2B5EF4-FFF2-40B4-BE49-F238E27FC236}">
                <a16:creationId xmlns:a16="http://schemas.microsoft.com/office/drawing/2014/main" id="{1D676617-769F-D749-DED6-E6248709B870}"/>
              </a:ext>
            </a:extLst>
          </p:cNvPr>
          <p:cNvSpPr/>
          <p:nvPr/>
        </p:nvSpPr>
        <p:spPr>
          <a:xfrm>
            <a:off x="8852700" y="5734524"/>
            <a:ext cx="108922" cy="2296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algn="l" defTabSz="457200" rtl="0" fontAlgn="base">
              <a:spcBef>
                <a:spcPct val="0"/>
              </a:spcBef>
              <a:spcAft>
                <a:spcPct val="0"/>
              </a:spcAft>
              <a:defRPr kern="1200">
                <a:solidFill>
                  <a:schemeClr val="tx1"/>
                </a:solidFill>
                <a:latin typeface="+mn-lt"/>
                <a:ea typeface="+mn-ea"/>
                <a:cs typeface="+mn-cs"/>
              </a:defRPr>
            </a:lvl1pPr>
            <a:lvl2pPr marL="457200" algn="l" defTabSz="457200" rtl="0" fontAlgn="base">
              <a:spcBef>
                <a:spcPct val="0"/>
              </a:spcBef>
              <a:spcAft>
                <a:spcPct val="0"/>
              </a:spcAft>
              <a:defRPr kern="1200">
                <a:solidFill>
                  <a:schemeClr val="tx1"/>
                </a:solidFill>
                <a:latin typeface="+mn-lt"/>
                <a:ea typeface="+mn-ea"/>
                <a:cs typeface="+mn-cs"/>
              </a:defRPr>
            </a:lvl2pPr>
            <a:lvl3pPr marL="914400" algn="l" defTabSz="457200" rtl="0" fontAlgn="base">
              <a:spcBef>
                <a:spcPct val="0"/>
              </a:spcBef>
              <a:spcAft>
                <a:spcPct val="0"/>
              </a:spcAft>
              <a:defRPr kern="1200">
                <a:solidFill>
                  <a:schemeClr val="tx1"/>
                </a:solidFill>
                <a:latin typeface="+mn-lt"/>
                <a:ea typeface="+mn-ea"/>
                <a:cs typeface="+mn-cs"/>
              </a:defRPr>
            </a:lvl3pPr>
            <a:lvl4pPr marL="1371600" algn="l" defTabSz="457200" rtl="0" fontAlgn="base">
              <a:spcBef>
                <a:spcPct val="0"/>
              </a:spcBef>
              <a:spcAft>
                <a:spcPct val="0"/>
              </a:spcAft>
              <a:defRPr kern="1200">
                <a:solidFill>
                  <a:schemeClr val="tx1"/>
                </a:solidFill>
                <a:latin typeface="+mn-lt"/>
                <a:ea typeface="+mn-ea"/>
                <a:cs typeface="+mn-cs"/>
              </a:defRPr>
            </a:lvl4pPr>
            <a:lvl5pPr marL="1828800" algn="l" defTabSz="457200" rtl="0" fontAlgn="base">
              <a:spcBef>
                <a:spcPct val="0"/>
              </a:spcBef>
              <a:spcAft>
                <a:spcPct val="0"/>
              </a:spcAft>
              <a:defRPr kern="1200">
                <a:solidFill>
                  <a:schemeClr val="tx1"/>
                </a:solidFill>
                <a:latin typeface="+mn-lt"/>
                <a:ea typeface="+mn-ea"/>
                <a:cs typeface="+mn-cs"/>
              </a:defRPr>
            </a:lvl5pPr>
            <a:lvl6pPr marL="2286000" algn="l" defTabSz="457200" rtl="0" eaLnBrk="1" latinLnBrk="0" hangingPunct="1">
              <a:defRPr kern="1200">
                <a:solidFill>
                  <a:schemeClr val="tx1"/>
                </a:solidFill>
                <a:latin typeface="+mn-lt"/>
                <a:ea typeface="+mn-ea"/>
                <a:cs typeface="+mn-cs"/>
              </a:defRPr>
            </a:lvl6pPr>
            <a:lvl7pPr marL="2743200" algn="l" defTabSz="457200" rtl="0" eaLnBrk="1" latinLnBrk="0" hangingPunct="1">
              <a:defRPr kern="1200">
                <a:solidFill>
                  <a:schemeClr val="tx1"/>
                </a:solidFill>
                <a:latin typeface="+mn-lt"/>
                <a:ea typeface="+mn-ea"/>
                <a:cs typeface="+mn-cs"/>
              </a:defRPr>
            </a:lvl7pPr>
            <a:lvl8pPr marL="3200400" algn="l" defTabSz="457200" rtl="0" eaLnBrk="1" latinLnBrk="0" hangingPunct="1">
              <a:defRPr kern="1200">
                <a:solidFill>
                  <a:schemeClr val="tx1"/>
                </a:solidFill>
                <a:latin typeface="+mn-lt"/>
                <a:ea typeface="+mn-ea"/>
                <a:cs typeface="+mn-cs"/>
              </a:defRPr>
            </a:lvl8pPr>
            <a:lvl9pPr marL="3657600" algn="l" defTabSz="457200" rtl="0" eaLnBrk="1" latinLnBrk="0" hangingPunct="1">
              <a:defRPr kern="1200">
                <a:solidFill>
                  <a:schemeClr val="tx1"/>
                </a:solidFill>
                <a:latin typeface="+mn-lt"/>
                <a:ea typeface="+mn-ea"/>
                <a:cs typeface="+mn-cs"/>
              </a:defRPr>
            </a:lvl9pPr>
          </a:lstStyle>
          <a:p>
            <a:pPr algn="ctr"/>
            <a:endParaRPr lang="en-US"/>
          </a:p>
        </p:txBody>
      </p:sp>
      <p:sp>
        <p:nvSpPr>
          <p:cNvPr id="100" name="Content Placeholder 2">
            <a:extLst>
              <a:ext uri="{FF2B5EF4-FFF2-40B4-BE49-F238E27FC236}">
                <a16:creationId xmlns:a16="http://schemas.microsoft.com/office/drawing/2014/main" id="{5380439F-3F3C-088F-8C76-3E31489C5BF9}"/>
              </a:ext>
            </a:extLst>
          </p:cNvPr>
          <p:cNvSpPr txBox="1">
            <a:spLocks/>
          </p:cNvSpPr>
          <p:nvPr/>
        </p:nvSpPr>
        <p:spPr bwMode="auto">
          <a:xfrm>
            <a:off x="7980477" y="6039003"/>
            <a:ext cx="1655255" cy="523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latin typeface="Times New Roman" panose="02020603050405020304" pitchFamily="18" charset="0"/>
                <a:cs typeface="Times New Roman" panose="02020603050405020304" pitchFamily="18" charset="0"/>
              </a:rPr>
              <a:t>RE CE WE</a:t>
            </a:r>
          </a:p>
          <a:p>
            <a:pPr marL="0" indent="0">
              <a:buFont typeface="Arial" charset="0"/>
              <a:buNone/>
            </a:pPr>
            <a:r>
              <a:rPr lang="en-US" sz="2400">
                <a:latin typeface="Times New Roman" panose="02020603050405020304" pitchFamily="18" charset="0"/>
                <a:cs typeface="Times New Roman" panose="02020603050405020304" pitchFamily="18" charset="0"/>
              </a:rPr>
              <a:t>						</a:t>
            </a:r>
          </a:p>
        </p:txBody>
      </p:sp>
      <p:cxnSp>
        <p:nvCxnSpPr>
          <p:cNvPr id="102" name="Straight Connector 101">
            <a:extLst>
              <a:ext uri="{FF2B5EF4-FFF2-40B4-BE49-F238E27FC236}">
                <a16:creationId xmlns:a16="http://schemas.microsoft.com/office/drawing/2014/main" id="{ABEDE61C-770E-821F-06D6-8EC16B0337CB}"/>
              </a:ext>
            </a:extLst>
          </p:cNvPr>
          <p:cNvCxnSpPr>
            <a:cxnSpLocks/>
          </p:cNvCxnSpPr>
          <p:nvPr/>
        </p:nvCxnSpPr>
        <p:spPr>
          <a:xfrm>
            <a:off x="8352469" y="4066065"/>
            <a:ext cx="0" cy="190783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04" name="Straight Connector 103">
            <a:extLst>
              <a:ext uri="{FF2B5EF4-FFF2-40B4-BE49-F238E27FC236}">
                <a16:creationId xmlns:a16="http://schemas.microsoft.com/office/drawing/2014/main" id="{18A7654D-CFE2-F937-5917-2BBD266F332F}"/>
              </a:ext>
            </a:extLst>
          </p:cNvPr>
          <p:cNvCxnSpPr>
            <a:cxnSpLocks/>
          </p:cNvCxnSpPr>
          <p:nvPr/>
        </p:nvCxnSpPr>
        <p:spPr>
          <a:xfrm>
            <a:off x="8534524" y="5365551"/>
            <a:ext cx="7143" cy="61532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06" name="Straight Connector 105">
            <a:extLst>
              <a:ext uri="{FF2B5EF4-FFF2-40B4-BE49-F238E27FC236}">
                <a16:creationId xmlns:a16="http://schemas.microsoft.com/office/drawing/2014/main" id="{6E2EA72D-9BE6-0646-B336-0E11AB121706}"/>
              </a:ext>
            </a:extLst>
          </p:cNvPr>
          <p:cNvCxnSpPr>
            <a:cxnSpLocks/>
          </p:cNvCxnSpPr>
          <p:nvPr/>
        </p:nvCxnSpPr>
        <p:spPr>
          <a:xfrm>
            <a:off x="8622471" y="5368566"/>
            <a:ext cx="7143" cy="615322"/>
          </a:xfrm>
          <a:prstGeom prst="line">
            <a:avLst/>
          </a:prstGeom>
          <a:ln>
            <a:solidFill>
              <a:schemeClr val="tx1"/>
            </a:solidFill>
          </a:ln>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623740DE-B6BA-3F31-80E2-077B634C46B9}"/>
              </a:ext>
            </a:extLst>
          </p:cNvPr>
          <p:cNvCxnSpPr>
            <a:cxnSpLocks/>
          </p:cNvCxnSpPr>
          <p:nvPr/>
        </p:nvCxnSpPr>
        <p:spPr>
          <a:xfrm>
            <a:off x="8722801" y="5358406"/>
            <a:ext cx="7143" cy="61532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10" name="Straight Arrow Connector 109">
            <a:extLst>
              <a:ext uri="{FF2B5EF4-FFF2-40B4-BE49-F238E27FC236}">
                <a16:creationId xmlns:a16="http://schemas.microsoft.com/office/drawing/2014/main" id="{E415F282-8E03-737E-B65A-F09D9858E813}"/>
              </a:ext>
            </a:extLst>
          </p:cNvPr>
          <p:cNvCxnSpPr>
            <a:cxnSpLocks/>
          </p:cNvCxnSpPr>
          <p:nvPr/>
        </p:nvCxnSpPr>
        <p:spPr>
          <a:xfrm>
            <a:off x="8129868" y="5742472"/>
            <a:ext cx="721519" cy="1"/>
          </a:xfrm>
          <a:prstGeom prst="straightConnector1">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12" name="TextBox 91">
            <a:extLst>
              <a:ext uri="{FF2B5EF4-FFF2-40B4-BE49-F238E27FC236}">
                <a16:creationId xmlns:a16="http://schemas.microsoft.com/office/drawing/2014/main" id="{6AAE4EB8-CCA3-EB00-23BA-E14B563AE745}"/>
              </a:ext>
            </a:extLst>
          </p:cNvPr>
          <p:cNvSpPr txBox="1"/>
          <p:nvPr/>
        </p:nvSpPr>
        <p:spPr>
          <a:xfrm>
            <a:off x="8760939" y="5447442"/>
            <a:ext cx="758268" cy="350547"/>
          </a:xfrm>
          <a:prstGeom prst="rect">
            <a:avLst/>
          </a:prstGeom>
        </p:spPr>
        <p:txBody>
          <a:bodyPr vert="horz" wrap="square" lIns="91440" tIns="45720" rIns="91440" bIns="45720" rtlCol="0" anchor="b">
            <a:noAutofit/>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en-US" sz="800">
                <a:latin typeface="Arial"/>
                <a:ea typeface="+mn-ea"/>
                <a:cs typeface="Arial"/>
              </a:rPr>
              <a:t>1.5mm</a:t>
            </a:r>
            <a:endParaRPr lang="en-US" sz="800" b="0" i="0" u="none" strike="noStrike" kern="1200" cap="none" spc="0" normalizeH="0" baseline="0" noProof="0">
              <a:ln>
                <a:noFill/>
              </a:ln>
              <a:effectLst/>
              <a:uLnTx/>
              <a:uFillTx/>
              <a:latin typeface="Arial"/>
              <a:ea typeface="+mn-ea"/>
              <a:cs typeface="Arial"/>
            </a:endParaRPr>
          </a:p>
        </p:txBody>
      </p:sp>
      <p:sp>
        <p:nvSpPr>
          <p:cNvPr id="3" name="Cylinder 2">
            <a:extLst>
              <a:ext uri="{FF2B5EF4-FFF2-40B4-BE49-F238E27FC236}">
                <a16:creationId xmlns:a16="http://schemas.microsoft.com/office/drawing/2014/main" id="{67BDC632-5C0B-CBCD-BF5B-06053C5E6B26}"/>
              </a:ext>
            </a:extLst>
          </p:cNvPr>
          <p:cNvSpPr/>
          <p:nvPr/>
        </p:nvSpPr>
        <p:spPr>
          <a:xfrm rot="10800000">
            <a:off x="4209518" y="4117384"/>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7" name="Cylinder 6">
            <a:extLst>
              <a:ext uri="{FF2B5EF4-FFF2-40B4-BE49-F238E27FC236}">
                <a16:creationId xmlns:a16="http://schemas.microsoft.com/office/drawing/2014/main" id="{6F4CCC56-6570-B17C-2C9B-41A58AE55935}"/>
              </a:ext>
            </a:extLst>
          </p:cNvPr>
          <p:cNvSpPr/>
          <p:nvPr/>
        </p:nvSpPr>
        <p:spPr>
          <a:xfrm rot="10800000">
            <a:off x="4046877" y="4117383"/>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23" name="Content Placeholder 2">
            <a:extLst>
              <a:ext uri="{FF2B5EF4-FFF2-40B4-BE49-F238E27FC236}">
                <a16:creationId xmlns:a16="http://schemas.microsoft.com/office/drawing/2014/main" id="{377213A5-67E5-8E9A-1DF2-1AEA2AAE6222}"/>
              </a:ext>
            </a:extLst>
          </p:cNvPr>
          <p:cNvSpPr txBox="1">
            <a:spLocks/>
          </p:cNvSpPr>
          <p:nvPr/>
        </p:nvSpPr>
        <p:spPr bwMode="auto">
          <a:xfrm>
            <a:off x="-2809" y="1794405"/>
            <a:ext cx="2459853" cy="3382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a:latin typeface="Arial"/>
                <a:ea typeface="ＭＳ Ｐゴシック"/>
                <a:cs typeface="Arial"/>
              </a:rPr>
              <a:t>Measurements taken with 4 different configurations over the 4 salt weights</a:t>
            </a:r>
            <a:endParaRPr lang="en-US" sz="1900">
              <a:latin typeface="Arial"/>
              <a:cs typeface="Arial"/>
            </a:endParaRPr>
          </a:p>
          <a:p>
            <a:r>
              <a:rPr lang="en-US" sz="1900">
                <a:latin typeface="Arial"/>
                <a:ea typeface="ＭＳ Ｐゴシック"/>
                <a:cs typeface="Arial"/>
              </a:rPr>
              <a:t>The average redox potential for this set is            –1.623V ± 261mV </a:t>
            </a:r>
            <a:endParaRPr lang="en-US" sz="1900">
              <a:latin typeface="Arial"/>
              <a:cs typeface="Arial"/>
            </a:endParaRPr>
          </a:p>
          <a:p>
            <a:endParaRPr lang="en-US" sz="1900">
              <a:latin typeface="Arial"/>
              <a:cs typeface="Arial"/>
            </a:endParaRPr>
          </a:p>
          <a:p>
            <a:pPr marL="457200" lvl="1" indent="0">
              <a:buNone/>
            </a:pPr>
            <a:endParaRPr lang="en-US">
              <a:latin typeface="Arial"/>
              <a:cs typeface="Arial"/>
            </a:endParaRPr>
          </a:p>
          <a:p>
            <a:pPr marL="457200" lvl="1" indent="0">
              <a:buNone/>
            </a:pPr>
            <a:endParaRPr lang="en-US">
              <a:cs typeface="Arial"/>
            </a:endParaRPr>
          </a:p>
          <a:p>
            <a:pPr marL="457200" lvl="1" indent="0">
              <a:buNone/>
            </a:pPr>
            <a:endParaRPr lang="en-US">
              <a:cs typeface="Arial"/>
            </a:endParaRPr>
          </a:p>
        </p:txBody>
      </p:sp>
      <p:cxnSp>
        <p:nvCxnSpPr>
          <p:cNvPr id="9" name="Straight Connector 8">
            <a:extLst>
              <a:ext uri="{FF2B5EF4-FFF2-40B4-BE49-F238E27FC236}">
                <a16:creationId xmlns:a16="http://schemas.microsoft.com/office/drawing/2014/main" id="{D9F1BC73-49DA-C757-42CE-13BDD0C15B49}"/>
              </a:ext>
            </a:extLst>
          </p:cNvPr>
          <p:cNvCxnSpPr>
            <a:cxnSpLocks/>
          </p:cNvCxnSpPr>
          <p:nvPr/>
        </p:nvCxnSpPr>
        <p:spPr>
          <a:xfrm flipH="1">
            <a:off x="1609584" y="5819859"/>
            <a:ext cx="677668" cy="3047"/>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A0ED7F6-3B15-65E9-CD94-B9D9093F6079}"/>
              </a:ext>
            </a:extLst>
          </p:cNvPr>
          <p:cNvCxnSpPr>
            <a:cxnSpLocks/>
          </p:cNvCxnSpPr>
          <p:nvPr/>
        </p:nvCxnSpPr>
        <p:spPr>
          <a:xfrm>
            <a:off x="1785030" y="6633169"/>
            <a:ext cx="1002948" cy="7559"/>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FD26DA54-4B5C-9381-0522-D4851EDBC95A}"/>
              </a:ext>
            </a:extLst>
          </p:cNvPr>
          <p:cNvCxnSpPr>
            <a:cxnSpLocks/>
          </p:cNvCxnSpPr>
          <p:nvPr/>
        </p:nvCxnSpPr>
        <p:spPr>
          <a:xfrm flipH="1" flipV="1">
            <a:off x="1619951" y="6101230"/>
            <a:ext cx="670524" cy="8131"/>
          </a:xfrm>
          <a:prstGeom prst="line">
            <a:avLst/>
          </a:prstGeom>
          <a:ln/>
        </p:spPr>
        <p:style>
          <a:lnRef idx="2">
            <a:schemeClr val="accent5"/>
          </a:lnRef>
          <a:fillRef idx="0">
            <a:schemeClr val="accent5"/>
          </a:fillRef>
          <a:effectRef idx="1">
            <a:schemeClr val="accent5"/>
          </a:effectRef>
          <a:fontRef idx="minor">
            <a:schemeClr val="tx1"/>
          </a:fontRef>
        </p:style>
      </p:cxnSp>
      <p:sp>
        <p:nvSpPr>
          <p:cNvPr id="15" name="Cylinder 14">
            <a:extLst>
              <a:ext uri="{FF2B5EF4-FFF2-40B4-BE49-F238E27FC236}">
                <a16:creationId xmlns:a16="http://schemas.microsoft.com/office/drawing/2014/main" id="{7437FE7E-276D-730F-3CC4-FC78BEDD646A}"/>
              </a:ext>
            </a:extLst>
          </p:cNvPr>
          <p:cNvSpPr/>
          <p:nvPr/>
        </p:nvSpPr>
        <p:spPr>
          <a:xfrm rot="10800000">
            <a:off x="5575898" y="4216775"/>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19" name="Cylinder 18">
            <a:extLst>
              <a:ext uri="{FF2B5EF4-FFF2-40B4-BE49-F238E27FC236}">
                <a16:creationId xmlns:a16="http://schemas.microsoft.com/office/drawing/2014/main" id="{8B49C6A0-8BAF-C258-B249-3C86803EDE85}"/>
              </a:ext>
            </a:extLst>
          </p:cNvPr>
          <p:cNvSpPr/>
          <p:nvPr/>
        </p:nvSpPr>
        <p:spPr>
          <a:xfrm rot="10800000">
            <a:off x="5910214" y="4216775"/>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
        <p:nvSpPr>
          <p:cNvPr id="21" name="Cylinder 20">
            <a:extLst>
              <a:ext uri="{FF2B5EF4-FFF2-40B4-BE49-F238E27FC236}">
                <a16:creationId xmlns:a16="http://schemas.microsoft.com/office/drawing/2014/main" id="{E84A2FD8-B8B9-C51E-EA01-DCD21EF23963}"/>
              </a:ext>
            </a:extLst>
          </p:cNvPr>
          <p:cNvSpPr/>
          <p:nvPr/>
        </p:nvSpPr>
        <p:spPr>
          <a:xfrm rot="10800000">
            <a:off x="5747573" y="4216774"/>
            <a:ext cx="167616" cy="863557"/>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45764550"/>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4FB2B-3D57-41FB-0B24-FDCBE2325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3D587F-05C3-0931-F28E-08E63BDC35C8}"/>
              </a:ext>
            </a:extLst>
          </p:cNvPr>
          <p:cNvSpPr>
            <a:spLocks noGrp="1"/>
          </p:cNvSpPr>
          <p:nvPr>
            <p:ph type="title"/>
          </p:nvPr>
        </p:nvSpPr>
        <p:spPr>
          <a:xfrm>
            <a:off x="671810" y="704726"/>
            <a:ext cx="8459107" cy="1358870"/>
          </a:xfrm>
        </p:spPr>
        <p:txBody>
          <a:bodyPr/>
          <a:lstStyle/>
          <a:p>
            <a:r>
              <a:rPr lang="en-US">
                <a:ea typeface="ＭＳ Ｐゴシック"/>
              </a:rPr>
              <a:t>K+/K Redox Potentials at 600°C in </a:t>
            </a:r>
            <a:r>
              <a:rPr lang="en-US" err="1">
                <a:ea typeface="ＭＳ Ｐゴシック"/>
              </a:rPr>
              <a:t>FLiNaK</a:t>
            </a:r>
            <a:r>
              <a:rPr lang="en-US">
                <a:ea typeface="ＭＳ Ｐゴシック"/>
              </a:rPr>
              <a:t> salt </a:t>
            </a:r>
            <a:r>
              <a:rPr lang="en-US">
                <a:ea typeface="ＭＳ Ｐゴシック"/>
                <a:cs typeface="Arial"/>
              </a:rPr>
              <a:t>using Ni electrodes</a:t>
            </a:r>
            <a:endParaRPr lang="en-US" b="0" i="0">
              <a:solidFill>
                <a:srgbClr val="000000"/>
              </a:solidFill>
              <a:ea typeface="ＭＳ Ｐゴシック"/>
              <a:cs typeface="Arial"/>
            </a:endParaRPr>
          </a:p>
          <a:p>
            <a:endParaRPr lang="en-US"/>
          </a:p>
        </p:txBody>
      </p:sp>
      <p:graphicFrame>
        <p:nvGraphicFramePr>
          <p:cNvPr id="5" name="Content Placeholder 4">
            <a:extLst>
              <a:ext uri="{FF2B5EF4-FFF2-40B4-BE49-F238E27FC236}">
                <a16:creationId xmlns:a16="http://schemas.microsoft.com/office/drawing/2014/main" id="{127F760C-78D6-86CF-6299-528433339F80}"/>
              </a:ext>
            </a:extLst>
          </p:cNvPr>
          <p:cNvGraphicFramePr>
            <a:graphicFrameLocks noGrp="1"/>
          </p:cNvGraphicFramePr>
          <p:nvPr>
            <p:ph sz="quarter" idx="13"/>
            <p:extLst>
              <p:ext uri="{D42A27DB-BD31-4B8C-83A1-F6EECF244321}">
                <p14:modId xmlns:p14="http://schemas.microsoft.com/office/powerpoint/2010/main" val="571842382"/>
              </p:ext>
            </p:extLst>
          </p:nvPr>
        </p:nvGraphicFramePr>
        <p:xfrm>
          <a:off x="2895600" y="2082800"/>
          <a:ext cx="6245325" cy="1844681"/>
        </p:xfrm>
        <a:graphic>
          <a:graphicData uri="http://schemas.openxmlformats.org/drawingml/2006/table">
            <a:tbl>
              <a:tblPr firstRow="1" bandRow="1">
                <a:tableStyleId>{5C22544A-7EE6-4342-B048-85BDC9FD1C3A}</a:tableStyleId>
              </a:tblPr>
              <a:tblGrid>
                <a:gridCol w="1249065">
                  <a:extLst>
                    <a:ext uri="{9D8B030D-6E8A-4147-A177-3AD203B41FA5}">
                      <a16:colId xmlns:a16="http://schemas.microsoft.com/office/drawing/2014/main" val="2469457138"/>
                    </a:ext>
                  </a:extLst>
                </a:gridCol>
                <a:gridCol w="1249065">
                  <a:extLst>
                    <a:ext uri="{9D8B030D-6E8A-4147-A177-3AD203B41FA5}">
                      <a16:colId xmlns:a16="http://schemas.microsoft.com/office/drawing/2014/main" val="2592930342"/>
                    </a:ext>
                  </a:extLst>
                </a:gridCol>
                <a:gridCol w="1249065">
                  <a:extLst>
                    <a:ext uri="{9D8B030D-6E8A-4147-A177-3AD203B41FA5}">
                      <a16:colId xmlns:a16="http://schemas.microsoft.com/office/drawing/2014/main" val="817162004"/>
                    </a:ext>
                  </a:extLst>
                </a:gridCol>
                <a:gridCol w="1249065">
                  <a:extLst>
                    <a:ext uri="{9D8B030D-6E8A-4147-A177-3AD203B41FA5}">
                      <a16:colId xmlns:a16="http://schemas.microsoft.com/office/drawing/2014/main" val="2601451359"/>
                    </a:ext>
                  </a:extLst>
                </a:gridCol>
                <a:gridCol w="1249065">
                  <a:extLst>
                    <a:ext uri="{9D8B030D-6E8A-4147-A177-3AD203B41FA5}">
                      <a16:colId xmlns:a16="http://schemas.microsoft.com/office/drawing/2014/main" val="827030857"/>
                    </a:ext>
                  </a:extLst>
                </a:gridCol>
              </a:tblGrid>
              <a:tr h="287844">
                <a:tc>
                  <a:txBody>
                    <a:bodyPr/>
                    <a:lstStyle/>
                    <a:p>
                      <a:endParaRPr lang="en-US"/>
                    </a:p>
                  </a:txBody>
                  <a:tcPr/>
                </a:tc>
                <a:tc>
                  <a:txBody>
                    <a:bodyPr/>
                    <a:lstStyle/>
                    <a:p>
                      <a:r>
                        <a:rPr lang="en-US"/>
                        <a:t>40g</a:t>
                      </a:r>
                    </a:p>
                  </a:txBody>
                  <a:tcPr/>
                </a:tc>
                <a:tc>
                  <a:txBody>
                    <a:bodyPr/>
                    <a:lstStyle/>
                    <a:p>
                      <a:r>
                        <a:rPr lang="en-US"/>
                        <a:t>10g</a:t>
                      </a:r>
                    </a:p>
                  </a:txBody>
                  <a:tcPr/>
                </a:tc>
                <a:tc>
                  <a:txBody>
                    <a:bodyPr/>
                    <a:lstStyle/>
                    <a:p>
                      <a:r>
                        <a:rPr lang="en-US"/>
                        <a:t>1.0g </a:t>
                      </a:r>
                    </a:p>
                  </a:txBody>
                  <a:tcPr/>
                </a:tc>
                <a:tc>
                  <a:txBody>
                    <a:bodyPr/>
                    <a:lstStyle/>
                    <a:p>
                      <a:pPr lvl="0">
                        <a:buNone/>
                      </a:pPr>
                      <a:r>
                        <a:rPr lang="en-US"/>
                        <a:t>0.1g</a:t>
                      </a:r>
                    </a:p>
                  </a:txBody>
                  <a:tcPr/>
                </a:tc>
                <a:extLst>
                  <a:ext uri="{0D108BD9-81ED-4DB2-BD59-A6C34878D82A}">
                    <a16:rowId xmlns:a16="http://schemas.microsoft.com/office/drawing/2014/main" val="3846345357"/>
                  </a:ext>
                </a:extLst>
              </a:tr>
              <a:tr h="506207">
                <a:tc>
                  <a:txBody>
                    <a:bodyPr/>
                    <a:lstStyle/>
                    <a:p>
                      <a:r>
                        <a:rPr lang="en-US"/>
                        <a:t>50mV/s</a:t>
                      </a:r>
                    </a:p>
                  </a:txBody>
                  <a:tcPr/>
                </a:tc>
                <a:tc>
                  <a:txBody>
                    <a:bodyPr/>
                    <a:lstStyle/>
                    <a:p>
                      <a:pPr lvl="0">
                        <a:buNone/>
                      </a:pPr>
                      <a:r>
                        <a:rPr lang="en-US" sz="2000" b="0" i="0" u="none" strike="noStrike" noProof="0">
                          <a:solidFill>
                            <a:srgbClr val="244482"/>
                          </a:solidFill>
                          <a:latin typeface="Arial"/>
                        </a:rPr>
                        <a:t>-1.797V </a:t>
                      </a:r>
                      <a:endParaRPr lang="en-US"/>
                    </a:p>
                  </a:txBody>
                  <a:tcPr/>
                </a:tc>
                <a:tc>
                  <a:txBody>
                    <a:bodyPr/>
                    <a:lstStyle/>
                    <a:p>
                      <a:pPr lvl="0">
                        <a:buNone/>
                      </a:pPr>
                      <a:r>
                        <a:rPr lang="en-US" sz="2000" b="0" i="0" u="none" strike="noStrike" noProof="0">
                          <a:solidFill>
                            <a:srgbClr val="244482"/>
                          </a:solidFill>
                          <a:latin typeface="Arial"/>
                        </a:rPr>
                        <a:t>-1.747V</a:t>
                      </a:r>
                      <a:endParaRPr lang="en-US"/>
                    </a:p>
                  </a:txBody>
                  <a:tcPr/>
                </a:tc>
                <a:tc>
                  <a:txBody>
                    <a:bodyPr/>
                    <a:lstStyle/>
                    <a:p>
                      <a:pPr lvl="0">
                        <a:buNone/>
                      </a:pPr>
                      <a:r>
                        <a:rPr lang="en-US" sz="2000" b="0" i="0" u="none" strike="noStrike" noProof="0">
                          <a:solidFill>
                            <a:srgbClr val="244482"/>
                          </a:solidFill>
                          <a:latin typeface="Arial"/>
                        </a:rPr>
                        <a:t>-1.317V</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-1.663V</a:t>
                      </a:r>
                      <a:endParaRPr lang="en-US" sz="2000" b="0" i="0" u="none" strike="noStrike" noProof="0">
                        <a:solidFill>
                          <a:srgbClr val="000000"/>
                        </a:solidFill>
                        <a:latin typeface="Arial"/>
                      </a:endParaRPr>
                    </a:p>
                  </a:txBody>
                  <a:tcPr/>
                </a:tc>
                <a:extLst>
                  <a:ext uri="{0D108BD9-81ED-4DB2-BD59-A6C34878D82A}">
                    <a16:rowId xmlns:a16="http://schemas.microsoft.com/office/drawing/2014/main" val="1593429393"/>
                  </a:ext>
                </a:extLst>
              </a:tr>
              <a:tr h="486357">
                <a:tc>
                  <a:txBody>
                    <a:bodyPr/>
                    <a:lstStyle/>
                    <a:p>
                      <a:r>
                        <a:rPr lang="en-US"/>
                        <a:t>100mV/s</a:t>
                      </a:r>
                    </a:p>
                  </a:txBody>
                  <a:tcPr/>
                </a:tc>
                <a:tc>
                  <a:txBody>
                    <a:bodyPr/>
                    <a:lstStyle/>
                    <a:p>
                      <a:pPr lvl="0">
                        <a:buNone/>
                      </a:pPr>
                      <a:r>
                        <a:rPr lang="en-US" sz="2000" b="0" i="0" u="none" strike="noStrike" noProof="0">
                          <a:solidFill>
                            <a:srgbClr val="244482"/>
                          </a:solidFill>
                          <a:latin typeface="Arial"/>
                        </a:rPr>
                        <a:t>-1.851V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-1.794V</a:t>
                      </a:r>
                      <a:endParaRPr lang="en-US" sz="2000" b="0" i="0" u="none" strike="noStrike" noProof="0">
                        <a:solidFill>
                          <a:srgbClr val="000000"/>
                        </a:solidFill>
                        <a:latin typeface="Arial"/>
                      </a:endParaRPr>
                    </a:p>
                  </a:txBody>
                  <a:tcPr/>
                </a:tc>
                <a:tc>
                  <a:txBody>
                    <a:bodyPr/>
                    <a:lstStyle/>
                    <a:p>
                      <a:pPr lvl="0">
                        <a:buNone/>
                      </a:pPr>
                      <a:r>
                        <a:rPr lang="en-US" sz="2000" b="0" i="0" u="none" strike="noStrike" noProof="0">
                          <a:solidFill>
                            <a:srgbClr val="244482"/>
                          </a:solidFill>
                          <a:latin typeface="Arial"/>
                        </a:rPr>
                        <a:t>-1.334V </a:t>
                      </a:r>
                      <a:endParaRPr lang="en-US"/>
                    </a:p>
                  </a:txBody>
                  <a:tcPr/>
                </a:tc>
                <a:tc>
                  <a:txBody>
                    <a:bodyPr/>
                    <a:lstStyle/>
                    <a:p>
                      <a:pPr lvl="0">
                        <a:buNone/>
                      </a:pPr>
                      <a:r>
                        <a:rPr lang="en-US" sz="2000" b="0" i="0" u="none" strike="noStrike" noProof="0">
                          <a:solidFill>
                            <a:srgbClr val="244482"/>
                          </a:solidFill>
                          <a:latin typeface="Arial"/>
                        </a:rPr>
                        <a:t>-1.648V</a:t>
                      </a:r>
                      <a:endParaRPr lang="en-US"/>
                    </a:p>
                  </a:txBody>
                  <a:tcPr/>
                </a:tc>
                <a:extLst>
                  <a:ext uri="{0D108BD9-81ED-4DB2-BD59-A6C34878D82A}">
                    <a16:rowId xmlns:a16="http://schemas.microsoft.com/office/drawing/2014/main" val="3723092153"/>
                  </a:ext>
                </a:extLst>
              </a:tr>
              <a:tr h="486357">
                <a:tc>
                  <a:txBody>
                    <a:bodyPr/>
                    <a:lstStyle/>
                    <a:p>
                      <a:r>
                        <a:rPr lang="en-US"/>
                        <a:t>200mV/s</a:t>
                      </a:r>
                    </a:p>
                  </a:txBody>
                  <a:tcPr/>
                </a:tc>
                <a:tc>
                  <a:txBody>
                    <a:bodyPr/>
                    <a:lstStyle/>
                    <a:p>
                      <a:pPr lvl="0">
                        <a:buNone/>
                      </a:pPr>
                      <a:r>
                        <a:rPr lang="en-US" sz="2000" b="0" i="0" u="none" strike="noStrike" noProof="0">
                          <a:solidFill>
                            <a:srgbClr val="244482"/>
                          </a:solidFill>
                          <a:latin typeface="Arial"/>
                        </a:rPr>
                        <a:t>-1.792V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-1.709V</a:t>
                      </a:r>
                      <a:endParaRPr lang="en-US" sz="2000" b="0" i="0" u="none" strike="noStrike" noProof="0">
                        <a:solidFill>
                          <a:srgbClr val="000000"/>
                        </a:solidFill>
                        <a:latin typeface="Arial"/>
                      </a:endParaRPr>
                    </a:p>
                  </a:txBody>
                  <a:tcPr/>
                </a:tc>
                <a:tc>
                  <a:txBody>
                    <a:bodyPr/>
                    <a:lstStyle/>
                    <a:p>
                      <a:pPr lvl="0">
                        <a:buNone/>
                      </a:pPr>
                      <a:r>
                        <a:rPr lang="en-US" sz="2000" b="0" i="0" u="none" strike="noStrike" noProof="0">
                          <a:solidFill>
                            <a:srgbClr val="244482"/>
                          </a:solidFill>
                          <a:latin typeface="Arial"/>
                        </a:rPr>
                        <a:t>-1.344V </a:t>
                      </a:r>
                      <a:endParaRPr lang="en-US"/>
                    </a:p>
                  </a:txBody>
                  <a:tcPr/>
                </a:tc>
                <a:tc>
                  <a:txBody>
                    <a:bodyPr/>
                    <a:lstStyle/>
                    <a:p>
                      <a:pPr lvl="0">
                        <a:buNone/>
                      </a:pPr>
                      <a:r>
                        <a:rPr lang="en-US" sz="2000" b="0" i="0" u="none" strike="noStrike" noProof="0">
                          <a:solidFill>
                            <a:srgbClr val="244482"/>
                          </a:solidFill>
                          <a:latin typeface="Arial"/>
                        </a:rPr>
                        <a:t>-1.693V</a:t>
                      </a:r>
                      <a:endParaRPr lang="en-US"/>
                    </a:p>
                  </a:txBody>
                  <a:tcPr/>
                </a:tc>
                <a:extLst>
                  <a:ext uri="{0D108BD9-81ED-4DB2-BD59-A6C34878D82A}">
                    <a16:rowId xmlns:a16="http://schemas.microsoft.com/office/drawing/2014/main" val="3758307867"/>
                  </a:ext>
                </a:extLst>
              </a:tr>
            </a:tbl>
          </a:graphicData>
        </a:graphic>
      </p:graphicFrame>
      <p:sp>
        <p:nvSpPr>
          <p:cNvPr id="4" name="Slide Number Placeholder 3">
            <a:extLst>
              <a:ext uri="{FF2B5EF4-FFF2-40B4-BE49-F238E27FC236}">
                <a16:creationId xmlns:a16="http://schemas.microsoft.com/office/drawing/2014/main" id="{1BF39C71-98E6-ECD4-61B3-FBD2D3C5BE38}"/>
              </a:ext>
            </a:extLst>
          </p:cNvPr>
          <p:cNvSpPr>
            <a:spLocks noGrp="1"/>
          </p:cNvSpPr>
          <p:nvPr>
            <p:ph type="sldNum" sz="quarter" idx="16"/>
          </p:nvPr>
        </p:nvSpPr>
        <p:spPr>
          <a:xfrm>
            <a:off x="8596312" y="6327776"/>
            <a:ext cx="2133600" cy="365125"/>
          </a:xfrm>
        </p:spPr>
        <p:txBody>
          <a:bodyPr lIns="91440" tIns="45720" rIns="91440" bIns="45720" anchor="t"/>
          <a:lstStyle/>
          <a:p>
            <a:pPr>
              <a:defRPr/>
            </a:pPr>
            <a:fld id="{2FF9ABE8-D891-A547-B7A5-1DA8ED2843C0}" type="slidenum">
              <a:rPr lang="en-US" sz="2800" dirty="0"/>
              <a:pPr>
                <a:defRPr/>
              </a:pPr>
              <a:t>3</a:t>
            </a:fld>
            <a:endParaRPr lang="en-US" sz="2800">
              <a:cs typeface="Arial"/>
            </a:endParaRPr>
          </a:p>
        </p:txBody>
      </p:sp>
      <p:sp>
        <p:nvSpPr>
          <p:cNvPr id="6" name="Content Placeholder 2">
            <a:extLst>
              <a:ext uri="{FF2B5EF4-FFF2-40B4-BE49-F238E27FC236}">
                <a16:creationId xmlns:a16="http://schemas.microsoft.com/office/drawing/2014/main" id="{92B52CFC-7AC4-C9D0-370F-91A871A098EE}"/>
              </a:ext>
            </a:extLst>
          </p:cNvPr>
          <p:cNvSpPr txBox="1">
            <a:spLocks/>
          </p:cNvSpPr>
          <p:nvPr/>
        </p:nvSpPr>
        <p:spPr bwMode="auto">
          <a:xfrm>
            <a:off x="2492" y="2065633"/>
            <a:ext cx="2882662" cy="3439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a:latin typeface="Arial"/>
                <a:ea typeface="ＭＳ Ｐゴシック"/>
                <a:cs typeface="Arial"/>
              </a:rPr>
              <a:t>The average redox potential for 600°C from this table is –1.632V ± 200mV </a:t>
            </a:r>
            <a:endParaRPr lang="en-US" sz="1900">
              <a:latin typeface="Arial"/>
              <a:cs typeface="Arial"/>
            </a:endParaRPr>
          </a:p>
          <a:p>
            <a:pPr marL="0" indent="0">
              <a:buNone/>
            </a:pPr>
            <a:endParaRPr lang="en-US" sz="1900">
              <a:latin typeface="Arial"/>
              <a:ea typeface="ＭＳ Ｐゴシック"/>
              <a:cs typeface="Arial"/>
            </a:endParaRPr>
          </a:p>
          <a:p>
            <a:r>
              <a:rPr lang="en-US" sz="1900">
                <a:latin typeface="Arial"/>
                <a:ea typeface="ＭＳ Ｐゴシック"/>
                <a:cs typeface="Arial"/>
              </a:rPr>
              <a:t>A combination of factors (scan rate, salt weight, electrode surface area, and temperature) are driving the variance in the measured redox couple for K+/K </a:t>
            </a:r>
            <a:endParaRPr lang="en-US" sz="1900">
              <a:latin typeface="Arial"/>
              <a:cs typeface="Arial"/>
            </a:endParaRPr>
          </a:p>
          <a:p>
            <a:pPr marL="457200" lvl="1" indent="0">
              <a:buNone/>
            </a:pPr>
            <a:endParaRPr lang="en-US">
              <a:latin typeface="Arial"/>
              <a:cs typeface="Arial"/>
            </a:endParaRPr>
          </a:p>
          <a:p>
            <a:pPr marL="457200" lvl="1" indent="0">
              <a:buNone/>
            </a:pPr>
            <a:endParaRPr lang="en-US">
              <a:cs typeface="Arial"/>
            </a:endParaRPr>
          </a:p>
          <a:p>
            <a:pPr marL="457200" lvl="1" indent="0">
              <a:buNone/>
            </a:pPr>
            <a:endParaRPr lang="en-US">
              <a:cs typeface="Arial"/>
            </a:endParaRPr>
          </a:p>
        </p:txBody>
      </p:sp>
      <p:sp>
        <p:nvSpPr>
          <p:cNvPr id="8" name="Content Placeholder 2">
            <a:extLst>
              <a:ext uri="{FF2B5EF4-FFF2-40B4-BE49-F238E27FC236}">
                <a16:creationId xmlns:a16="http://schemas.microsoft.com/office/drawing/2014/main" id="{E4942DC4-CBBC-9AF4-AA9F-D1A572F4157A}"/>
              </a:ext>
            </a:extLst>
          </p:cNvPr>
          <p:cNvSpPr txBox="1">
            <a:spLocks/>
          </p:cNvSpPr>
          <p:nvPr/>
        </p:nvSpPr>
        <p:spPr bwMode="auto">
          <a:xfrm>
            <a:off x="2883420" y="4132410"/>
            <a:ext cx="6241964" cy="11778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a:latin typeface="Arial"/>
                <a:ea typeface="ＭＳ Ｐゴシック"/>
                <a:cs typeface="Arial"/>
              </a:rPr>
              <a:t>It is worth investigating this trend of redox potentials using the same type of electrode configuration</a:t>
            </a:r>
            <a:endParaRPr lang="en-US" sz="1900">
              <a:latin typeface="Arial"/>
              <a:cs typeface="Arial"/>
            </a:endParaRPr>
          </a:p>
          <a:p>
            <a:pPr marL="457200" lvl="1" indent="0">
              <a:buNone/>
            </a:pPr>
            <a:endParaRPr lang="en-US">
              <a:latin typeface="Arial"/>
              <a:cs typeface="Arial"/>
            </a:endParaRPr>
          </a:p>
          <a:p>
            <a:pPr marL="457200" lvl="1" indent="0">
              <a:buNone/>
            </a:pPr>
            <a:endParaRPr lang="en-US">
              <a:cs typeface="Arial"/>
            </a:endParaRPr>
          </a:p>
          <a:p>
            <a:pPr marL="457200" lvl="1" indent="0">
              <a:buNone/>
            </a:pPr>
            <a:endParaRPr lang="en-US">
              <a:cs typeface="Arial"/>
            </a:endParaRPr>
          </a:p>
        </p:txBody>
      </p:sp>
    </p:spTree>
    <p:extLst>
      <p:ext uri="{BB962C8B-B14F-4D97-AF65-F5344CB8AC3E}">
        <p14:creationId xmlns:p14="http://schemas.microsoft.com/office/powerpoint/2010/main" val="84580068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77588-E28B-526D-AFD8-FC446107E884}"/>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F8CB7CD1-B893-7381-7626-D4A6EC4C9A9F}"/>
              </a:ext>
            </a:extLst>
          </p:cNvPr>
          <p:cNvSpPr txBox="1">
            <a:spLocks/>
          </p:cNvSpPr>
          <p:nvPr/>
        </p:nvSpPr>
        <p:spPr bwMode="auto">
          <a:xfrm>
            <a:off x="88176" y="5056473"/>
            <a:ext cx="7141590" cy="1785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defTabSz="457200" rtl="0" fontAlgn="base">
              <a:spcBef>
                <a:spcPct val="0"/>
              </a:spcBef>
              <a:spcAft>
                <a:spcPct val="0"/>
              </a:spcAft>
              <a:defRPr sz="2800" b="1" i="1" kern="1200">
                <a:solidFill>
                  <a:srgbClr val="244482"/>
                </a:solidFill>
                <a:latin typeface="+mj-lt"/>
                <a:ea typeface="ＭＳ Ｐゴシック" charset="-128"/>
                <a:cs typeface="Arial Bold"/>
              </a:defRPr>
            </a:lvl1pPr>
            <a:lvl2pPr algn="l" defTabSz="457200" rtl="0" fontAlgn="base">
              <a:spcBef>
                <a:spcPct val="0"/>
              </a:spcBef>
              <a:spcAft>
                <a:spcPct val="0"/>
              </a:spcAft>
              <a:defRPr sz="2800" b="1" i="1">
                <a:solidFill>
                  <a:srgbClr val="244482"/>
                </a:solidFill>
                <a:latin typeface="Arial" charset="0"/>
                <a:ea typeface="ＭＳ Ｐゴシック" charset="-128"/>
              </a:defRPr>
            </a:lvl2pPr>
            <a:lvl3pPr algn="l" defTabSz="457200" rtl="0" fontAlgn="base">
              <a:spcBef>
                <a:spcPct val="0"/>
              </a:spcBef>
              <a:spcAft>
                <a:spcPct val="0"/>
              </a:spcAft>
              <a:defRPr sz="2800" b="1" i="1">
                <a:solidFill>
                  <a:srgbClr val="244482"/>
                </a:solidFill>
                <a:latin typeface="Arial" charset="0"/>
                <a:ea typeface="ＭＳ Ｐゴシック" charset="-128"/>
              </a:defRPr>
            </a:lvl3pPr>
            <a:lvl4pPr algn="l" defTabSz="457200" rtl="0" fontAlgn="base">
              <a:spcBef>
                <a:spcPct val="0"/>
              </a:spcBef>
              <a:spcAft>
                <a:spcPct val="0"/>
              </a:spcAft>
              <a:defRPr sz="2800" b="1" i="1">
                <a:solidFill>
                  <a:srgbClr val="244482"/>
                </a:solidFill>
                <a:latin typeface="Arial" charset="0"/>
                <a:ea typeface="ＭＳ Ｐゴシック" charset="-128"/>
              </a:defRPr>
            </a:lvl4pPr>
            <a:lvl5pPr algn="l" defTabSz="457200" rtl="0" fontAlgn="base">
              <a:spcBef>
                <a:spcPct val="0"/>
              </a:spcBef>
              <a:spcAft>
                <a:spcPct val="0"/>
              </a:spcAft>
              <a:defRPr sz="2800" b="1" i="1">
                <a:solidFill>
                  <a:srgbClr val="244482"/>
                </a:solidFill>
                <a:latin typeface="Arial" charset="0"/>
                <a:ea typeface="ＭＳ Ｐゴシック" charset="-128"/>
              </a:defRPr>
            </a:lvl5pPr>
            <a:lvl6pPr marL="457200" algn="l" defTabSz="457200" rtl="0" fontAlgn="base">
              <a:spcBef>
                <a:spcPct val="0"/>
              </a:spcBef>
              <a:spcAft>
                <a:spcPct val="0"/>
              </a:spcAft>
              <a:defRPr sz="2800" b="1" i="1">
                <a:solidFill>
                  <a:srgbClr val="244482"/>
                </a:solidFill>
                <a:latin typeface="Arial" charset="0"/>
                <a:ea typeface="ＭＳ Ｐゴシック" charset="-128"/>
              </a:defRPr>
            </a:lvl6pPr>
            <a:lvl7pPr marL="914400" algn="l" defTabSz="457200" rtl="0" fontAlgn="base">
              <a:spcBef>
                <a:spcPct val="0"/>
              </a:spcBef>
              <a:spcAft>
                <a:spcPct val="0"/>
              </a:spcAft>
              <a:defRPr sz="2800" b="1" i="1">
                <a:solidFill>
                  <a:srgbClr val="244482"/>
                </a:solidFill>
                <a:latin typeface="Arial" charset="0"/>
                <a:ea typeface="ＭＳ Ｐゴシック" charset="-128"/>
              </a:defRPr>
            </a:lvl7pPr>
            <a:lvl8pPr marL="1371600" algn="l" defTabSz="457200" rtl="0" fontAlgn="base">
              <a:spcBef>
                <a:spcPct val="0"/>
              </a:spcBef>
              <a:spcAft>
                <a:spcPct val="0"/>
              </a:spcAft>
              <a:defRPr sz="2800" b="1" i="1">
                <a:solidFill>
                  <a:srgbClr val="244482"/>
                </a:solidFill>
                <a:latin typeface="Arial" charset="0"/>
                <a:ea typeface="ＭＳ Ｐゴシック" charset="-128"/>
              </a:defRPr>
            </a:lvl8pPr>
            <a:lvl9pPr marL="1828800" algn="l" defTabSz="457200" rtl="0" fontAlgn="base">
              <a:spcBef>
                <a:spcPct val="0"/>
              </a:spcBef>
              <a:spcAft>
                <a:spcPct val="0"/>
              </a:spcAft>
              <a:defRPr sz="2800" b="1" i="1">
                <a:solidFill>
                  <a:srgbClr val="244482"/>
                </a:solidFill>
                <a:latin typeface="Arial" charset="0"/>
                <a:ea typeface="ＭＳ Ｐゴシック" charset="-128"/>
              </a:defRPr>
            </a:lvl9pPr>
          </a:lstStyle>
          <a:p>
            <a:r>
              <a:rPr lang="en-US" sz="2000" i="0">
                <a:ea typeface="ＭＳ Ｐゴシック"/>
              </a:rPr>
              <a:t>    </a:t>
            </a:r>
            <a:r>
              <a:rPr lang="en-US" sz="1800" i="0">
                <a:ea typeface="ＭＳ Ｐゴシック"/>
              </a:rPr>
              <a:t>0.5mm</a:t>
            </a:r>
            <a:endParaRPr lang="en-US"/>
          </a:p>
          <a:p>
            <a:r>
              <a:rPr lang="en-US" sz="1800" i="0">
                <a:ea typeface="ＭＳ Ｐゴシック"/>
              </a:rPr>
              <a:t>     0.25mm</a:t>
            </a:r>
            <a:endParaRPr lang="en-US" sz="1800" i="0"/>
          </a:p>
          <a:p>
            <a:r>
              <a:rPr lang="en-US" sz="1800" i="0">
                <a:ea typeface="ＭＳ Ｐゴシック"/>
              </a:rPr>
              <a:t>   </a:t>
            </a:r>
          </a:p>
          <a:p>
            <a:r>
              <a:rPr lang="en-US" sz="1800" i="0">
                <a:ea typeface="ＭＳ Ｐゴシック"/>
              </a:rPr>
              <a:t>Thermocouple</a:t>
            </a:r>
            <a:endParaRPr lang="en-US"/>
          </a:p>
          <a:p>
            <a:r>
              <a:rPr lang="en-US" sz="1800" i="0">
                <a:ea typeface="ＭＳ Ｐゴシック"/>
              </a:rPr>
              <a:t>Electrode Port Diameter: 0.75mm</a:t>
            </a:r>
          </a:p>
          <a:p>
            <a:r>
              <a:rPr lang="en-US" sz="1800" i="0">
                <a:ea typeface="ＭＳ Ｐゴシック"/>
              </a:rPr>
              <a:t> </a:t>
            </a:r>
          </a:p>
        </p:txBody>
      </p:sp>
      <p:pic>
        <p:nvPicPr>
          <p:cNvPr id="6" name="Picture 8" descr="C:\Documents and Settings\Phonst\My Documents\A_Promotion_Tenure\UIIF_logo\UI_IF_logo.gif">
            <a:extLst>
              <a:ext uri="{FF2B5EF4-FFF2-40B4-BE49-F238E27FC236}">
                <a16:creationId xmlns:a16="http://schemas.microsoft.com/office/drawing/2014/main" id="{9AF1C00B-439C-CAF8-0ECC-8BDE8A289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C7C61737-D21D-3970-AE49-F43AA0E102DE}"/>
              </a:ext>
            </a:extLst>
          </p:cNvPr>
          <p:cNvSpPr>
            <a:spLocks noGrp="1"/>
          </p:cNvSpPr>
          <p:nvPr>
            <p:ph type="title"/>
          </p:nvPr>
        </p:nvSpPr>
        <p:spPr>
          <a:xfrm>
            <a:off x="482600" y="569913"/>
            <a:ext cx="6708775" cy="954107"/>
          </a:xfrm>
        </p:spPr>
        <p:txBody>
          <a:bodyPr/>
          <a:lstStyle/>
          <a:p>
            <a:r>
              <a:rPr lang="en-US" i="0">
                <a:ea typeface="ＭＳ Ｐゴシック"/>
              </a:rPr>
              <a:t>Integrated Electrode Bundle for all Salt Weights  </a:t>
            </a:r>
            <a:r>
              <a:rPr lang="en-US">
                <a:ea typeface="ＭＳ Ｐゴシック"/>
              </a:rPr>
              <a:t> </a:t>
            </a:r>
          </a:p>
        </p:txBody>
      </p:sp>
      <p:sp>
        <p:nvSpPr>
          <p:cNvPr id="5" name="Slide Number Placeholder 4">
            <a:extLst>
              <a:ext uri="{FF2B5EF4-FFF2-40B4-BE49-F238E27FC236}">
                <a16:creationId xmlns:a16="http://schemas.microsoft.com/office/drawing/2014/main" id="{8802870F-EA64-6436-B8BC-AEDADC3E1CB4}"/>
              </a:ext>
            </a:extLst>
          </p:cNvPr>
          <p:cNvSpPr>
            <a:spLocks noGrp="1"/>
          </p:cNvSpPr>
          <p:nvPr>
            <p:ph type="sldNum" sz="quarter" idx="16"/>
          </p:nvPr>
        </p:nvSpPr>
        <p:spPr>
          <a:xfrm>
            <a:off x="8721365" y="6394400"/>
            <a:ext cx="347221" cy="365125"/>
          </a:xfrm>
        </p:spPr>
        <p:txBody>
          <a:bodyPr/>
          <a:lstStyle/>
          <a:p>
            <a:pPr>
              <a:defRPr/>
            </a:pPr>
            <a:fld id="{2FF9ABE8-D891-A547-B7A5-1DA8ED2843C0}" type="slidenum">
              <a:rPr lang="en-US" sz="2800" smtClean="0"/>
              <a:pPr>
                <a:defRPr/>
              </a:pPr>
              <a:t>4</a:t>
            </a:fld>
            <a:endParaRPr lang="en-US" sz="2800"/>
          </a:p>
        </p:txBody>
      </p:sp>
      <p:sp>
        <p:nvSpPr>
          <p:cNvPr id="8" name="Cylinder 7">
            <a:extLst>
              <a:ext uri="{FF2B5EF4-FFF2-40B4-BE49-F238E27FC236}">
                <a16:creationId xmlns:a16="http://schemas.microsoft.com/office/drawing/2014/main" id="{3C583DFB-296D-D1DE-041F-903FB74DB0EB}"/>
              </a:ext>
            </a:extLst>
          </p:cNvPr>
          <p:cNvSpPr/>
          <p:nvPr/>
        </p:nvSpPr>
        <p:spPr>
          <a:xfrm rot="10800000">
            <a:off x="4187537" y="1857897"/>
            <a:ext cx="455407" cy="2877671"/>
          </a:xfrm>
          <a:prstGeom prst="ca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9585AE7-A42E-E624-FEA9-5D8AFB64C8DE}"/>
              </a:ext>
            </a:extLst>
          </p:cNvPr>
          <p:cNvCxnSpPr>
            <a:cxnSpLocks/>
          </p:cNvCxnSpPr>
          <p:nvPr/>
        </p:nvCxnSpPr>
        <p:spPr>
          <a:xfrm>
            <a:off x="4300539" y="4637987"/>
            <a:ext cx="7143" cy="472448"/>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6FCDDF3-4973-C209-B24F-5D53D551DA06}"/>
              </a:ext>
            </a:extLst>
          </p:cNvPr>
          <p:cNvCxnSpPr>
            <a:cxnSpLocks/>
          </p:cNvCxnSpPr>
          <p:nvPr/>
        </p:nvCxnSpPr>
        <p:spPr>
          <a:xfrm flipH="1">
            <a:off x="4384864" y="4642842"/>
            <a:ext cx="6033" cy="575709"/>
          </a:xfrm>
          <a:prstGeom prst="line">
            <a:avLst/>
          </a:prstGeom>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44BD2C7-0E3A-04EB-DF45-2A2578E15DC9}"/>
              </a:ext>
            </a:extLst>
          </p:cNvPr>
          <p:cNvCxnSpPr>
            <a:cxnSpLocks/>
          </p:cNvCxnSpPr>
          <p:nvPr/>
        </p:nvCxnSpPr>
        <p:spPr>
          <a:xfrm>
            <a:off x="4508060" y="4648900"/>
            <a:ext cx="15511" cy="536178"/>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214736A-B798-4888-9348-F0488E6153AF}"/>
              </a:ext>
            </a:extLst>
          </p:cNvPr>
          <p:cNvCxnSpPr>
            <a:cxnSpLocks/>
          </p:cNvCxnSpPr>
          <p:nvPr/>
        </p:nvCxnSpPr>
        <p:spPr>
          <a:xfrm>
            <a:off x="3927909" y="4288516"/>
            <a:ext cx="0" cy="157524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B2A0B4FA-66DD-E214-BD86-80E27951A842}"/>
              </a:ext>
            </a:extLst>
          </p:cNvPr>
          <p:cNvCxnSpPr>
            <a:cxnSpLocks/>
          </p:cNvCxnSpPr>
          <p:nvPr/>
        </p:nvCxnSpPr>
        <p:spPr>
          <a:xfrm>
            <a:off x="4718352" y="4288829"/>
            <a:ext cx="13566" cy="157524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0BE9B0B-78E2-AA1D-344B-F21271A0B895}"/>
              </a:ext>
            </a:extLst>
          </p:cNvPr>
          <p:cNvCxnSpPr/>
          <p:nvPr/>
        </p:nvCxnSpPr>
        <p:spPr>
          <a:xfrm>
            <a:off x="3941475" y="5863759"/>
            <a:ext cx="827590"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36" name="Ink 35">
                <a:extLst>
                  <a:ext uri="{FF2B5EF4-FFF2-40B4-BE49-F238E27FC236}">
                    <a16:creationId xmlns:a16="http://schemas.microsoft.com/office/drawing/2014/main" id="{1EEFDAA1-8B07-D34B-30E0-CCBA59B97C40}"/>
                  </a:ext>
                </a:extLst>
              </p14:cNvPr>
              <p14:cNvContentPartPr/>
              <p14:nvPr/>
            </p14:nvContentPartPr>
            <p14:xfrm>
              <a:off x="4003208" y="4945621"/>
              <a:ext cx="677160" cy="360"/>
            </p14:xfrm>
          </p:contentPart>
        </mc:Choice>
        <mc:Fallback xmlns="">
          <p:pic>
            <p:nvPicPr>
              <p:cNvPr id="36" name="Ink 35">
                <a:extLst>
                  <a:ext uri="{FF2B5EF4-FFF2-40B4-BE49-F238E27FC236}">
                    <a16:creationId xmlns:a16="http://schemas.microsoft.com/office/drawing/2014/main" id="{1EEFDAA1-8B07-D34B-30E0-CCBA59B97C40}"/>
                  </a:ext>
                </a:extLst>
              </p:cNvPr>
              <p:cNvPicPr/>
              <p:nvPr/>
            </p:nvPicPr>
            <p:blipFill>
              <a:blip r:embed="rId6"/>
              <a:stretch>
                <a:fillRect/>
              </a:stretch>
            </p:blipFill>
            <p:spPr>
              <a:xfrm>
                <a:off x="3997091" y="4939501"/>
                <a:ext cx="689393"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26EE5135-C672-933C-27E1-C982DABF008B}"/>
                  </a:ext>
                </a:extLst>
              </p14:cNvPr>
              <p14:cNvContentPartPr/>
              <p14:nvPr/>
            </p14:nvContentPartPr>
            <p14:xfrm>
              <a:off x="4159074" y="4959820"/>
              <a:ext cx="302592" cy="898938"/>
            </p14:xfrm>
          </p:contentPart>
        </mc:Choice>
        <mc:Fallback xmlns="">
          <p:pic>
            <p:nvPicPr>
              <p:cNvPr id="54" name="Ink 53">
                <a:extLst>
                  <a:ext uri="{FF2B5EF4-FFF2-40B4-BE49-F238E27FC236}">
                    <a16:creationId xmlns:a16="http://schemas.microsoft.com/office/drawing/2014/main" id="{26EE5135-C672-933C-27E1-C982DABF008B}"/>
                  </a:ext>
                </a:extLst>
              </p:cNvPr>
              <p:cNvPicPr/>
              <p:nvPr/>
            </p:nvPicPr>
            <p:blipFill>
              <a:blip r:embed="rId8"/>
              <a:stretch>
                <a:fillRect/>
              </a:stretch>
            </p:blipFill>
            <p:spPr>
              <a:xfrm>
                <a:off x="4152957" y="4953697"/>
                <a:ext cx="314825" cy="91118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5" name="Ink 54">
                <a:extLst>
                  <a:ext uri="{FF2B5EF4-FFF2-40B4-BE49-F238E27FC236}">
                    <a16:creationId xmlns:a16="http://schemas.microsoft.com/office/drawing/2014/main" id="{A8CE7BF0-8D27-18CF-22E7-7F8CBC6EE7BB}"/>
                  </a:ext>
                </a:extLst>
              </p14:cNvPr>
              <p14:cNvContentPartPr/>
              <p14:nvPr/>
            </p14:nvContentPartPr>
            <p14:xfrm>
              <a:off x="4346068" y="4909816"/>
              <a:ext cx="297281" cy="940100"/>
            </p14:xfrm>
          </p:contentPart>
        </mc:Choice>
        <mc:Fallback xmlns="">
          <p:pic>
            <p:nvPicPr>
              <p:cNvPr id="55" name="Ink 54">
                <a:extLst>
                  <a:ext uri="{FF2B5EF4-FFF2-40B4-BE49-F238E27FC236}">
                    <a16:creationId xmlns:a16="http://schemas.microsoft.com/office/drawing/2014/main" id="{A8CE7BF0-8D27-18CF-22E7-7F8CBC6EE7BB}"/>
                  </a:ext>
                </a:extLst>
              </p:cNvPr>
              <p:cNvPicPr/>
              <p:nvPr/>
            </p:nvPicPr>
            <p:blipFill>
              <a:blip r:embed="rId10"/>
              <a:stretch>
                <a:fillRect/>
              </a:stretch>
            </p:blipFill>
            <p:spPr>
              <a:xfrm>
                <a:off x="4339950" y="4903686"/>
                <a:ext cx="309518" cy="95236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862197CB-7942-930D-3D4B-30806CF74BA0}"/>
                  </a:ext>
                </a:extLst>
              </p14:cNvPr>
              <p14:cNvContentPartPr/>
              <p14:nvPr/>
            </p14:nvContentPartPr>
            <p14:xfrm>
              <a:off x="3950038" y="4963343"/>
              <a:ext cx="354463" cy="868661"/>
            </p14:xfrm>
          </p:contentPart>
        </mc:Choice>
        <mc:Fallback xmlns="">
          <p:pic>
            <p:nvPicPr>
              <p:cNvPr id="56" name="Ink 55">
                <a:extLst>
                  <a:ext uri="{FF2B5EF4-FFF2-40B4-BE49-F238E27FC236}">
                    <a16:creationId xmlns:a16="http://schemas.microsoft.com/office/drawing/2014/main" id="{862197CB-7942-930D-3D4B-30806CF74BA0}"/>
                  </a:ext>
                </a:extLst>
              </p:cNvPr>
              <p:cNvPicPr/>
              <p:nvPr/>
            </p:nvPicPr>
            <p:blipFill>
              <a:blip r:embed="rId12"/>
              <a:stretch>
                <a:fillRect/>
              </a:stretch>
            </p:blipFill>
            <p:spPr>
              <a:xfrm>
                <a:off x="3943920" y="4957213"/>
                <a:ext cx="366698" cy="880921"/>
              </a:xfrm>
              <a:prstGeom prst="rect">
                <a:avLst/>
              </a:prstGeom>
            </p:spPr>
          </p:pic>
        </mc:Fallback>
      </mc:AlternateContent>
      <p:sp>
        <p:nvSpPr>
          <p:cNvPr id="59" name="TextBox 58">
            <a:extLst>
              <a:ext uri="{FF2B5EF4-FFF2-40B4-BE49-F238E27FC236}">
                <a16:creationId xmlns:a16="http://schemas.microsoft.com/office/drawing/2014/main" id="{3CFAB827-F2FD-5957-3B14-8139433B3270}"/>
              </a:ext>
            </a:extLst>
          </p:cNvPr>
          <p:cNvSpPr txBox="1"/>
          <p:nvPr/>
        </p:nvSpPr>
        <p:spPr>
          <a:xfrm>
            <a:off x="5089579" y="4628338"/>
            <a:ext cx="1234884" cy="582116"/>
          </a:xfrm>
          <a:prstGeom prst="rect">
            <a:avLst/>
          </a:prstGeom>
        </p:spPr>
        <p:txBody>
          <a:bodyPr vert="horz" wrap="square" lIns="91440" tIns="45720" rIns="91440" bIns="45720" rtlCol="0" anchor="b">
            <a:noAutofit/>
          </a:bodyPr>
          <a:lstStyle/>
          <a:p>
            <a:pPr fontAlgn="auto">
              <a:spcBef>
                <a:spcPct val="20000"/>
              </a:spcBef>
              <a:spcAft>
                <a:spcPts val="0"/>
              </a:spcAft>
              <a:buFont typeface="Arial"/>
            </a:pPr>
            <a:r>
              <a:rPr lang="en-US" sz="1050">
                <a:latin typeface="Arial"/>
                <a:ea typeface="+mn-ea"/>
                <a:cs typeface="Arial"/>
              </a:rPr>
              <a:t>1.5mm </a:t>
            </a:r>
            <a:endParaRPr lang="en-US" sz="1050" b="0" i="0" u="none" strike="noStrike" kern="1200" cap="none" spc="0" normalizeH="0" baseline="0" noProof="0">
              <a:ln>
                <a:noFill/>
              </a:ln>
              <a:effectLst/>
              <a:uLnTx/>
              <a:uFillTx/>
              <a:latin typeface="Arial"/>
              <a:ea typeface="+mn-ea"/>
              <a:cs typeface="Arial"/>
            </a:endParaRPr>
          </a:p>
        </p:txBody>
      </p:sp>
      <p:sp>
        <p:nvSpPr>
          <p:cNvPr id="9" name="Content Placeholder 2">
            <a:extLst>
              <a:ext uri="{FF2B5EF4-FFF2-40B4-BE49-F238E27FC236}">
                <a16:creationId xmlns:a16="http://schemas.microsoft.com/office/drawing/2014/main" id="{0984E0E4-E99D-84AC-683E-2637042ADC17}"/>
              </a:ext>
            </a:extLst>
          </p:cNvPr>
          <p:cNvSpPr txBox="1">
            <a:spLocks/>
          </p:cNvSpPr>
          <p:nvPr/>
        </p:nvSpPr>
        <p:spPr bwMode="auto">
          <a:xfrm>
            <a:off x="3829676" y="5890086"/>
            <a:ext cx="1655255" cy="5232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latin typeface="Times New Roman" panose="02020603050405020304" pitchFamily="18" charset="0"/>
                <a:cs typeface="Times New Roman" panose="02020603050405020304" pitchFamily="18" charset="0"/>
              </a:rPr>
              <a:t>RE CE WE</a:t>
            </a:r>
          </a:p>
          <a:p>
            <a:pPr marL="0" indent="0">
              <a:buFont typeface="Arial" charset="0"/>
              <a:buNone/>
            </a:pPr>
            <a:r>
              <a:rPr lang="en-US" sz="2400">
                <a:latin typeface="Times New Roman" panose="02020603050405020304" pitchFamily="18" charset="0"/>
                <a:cs typeface="Times New Roman" panose="02020603050405020304" pitchFamily="18" charset="0"/>
              </a:rPr>
              <a:t>						</a:t>
            </a:r>
          </a:p>
        </p:txBody>
      </p:sp>
      <p:cxnSp>
        <p:nvCxnSpPr>
          <p:cNvPr id="14" name="Straight Connector 13">
            <a:extLst>
              <a:ext uri="{FF2B5EF4-FFF2-40B4-BE49-F238E27FC236}">
                <a16:creationId xmlns:a16="http://schemas.microsoft.com/office/drawing/2014/main" id="{488CFCC6-2C7E-A406-05DA-FB834C3FF49A}"/>
              </a:ext>
            </a:extLst>
          </p:cNvPr>
          <p:cNvCxnSpPr>
            <a:cxnSpLocks/>
          </p:cNvCxnSpPr>
          <p:nvPr/>
        </p:nvCxnSpPr>
        <p:spPr>
          <a:xfrm flipH="1">
            <a:off x="4131948" y="1856189"/>
            <a:ext cx="3902" cy="3975499"/>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sp>
        <p:nvSpPr>
          <p:cNvPr id="3" name="Left Brace 2">
            <a:extLst>
              <a:ext uri="{FF2B5EF4-FFF2-40B4-BE49-F238E27FC236}">
                <a16:creationId xmlns:a16="http://schemas.microsoft.com/office/drawing/2014/main" id="{B02B7FCF-EE18-0666-101C-7450B4B70E05}"/>
              </a:ext>
            </a:extLst>
          </p:cNvPr>
          <p:cNvSpPr/>
          <p:nvPr/>
        </p:nvSpPr>
        <p:spPr>
          <a:xfrm rot="10800000">
            <a:off x="4768416" y="4946379"/>
            <a:ext cx="334523" cy="175555"/>
          </a:xfrm>
          <a:prstGeom prst="leftBrac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32ABA85-E48E-617F-589C-F43B5344FD4F}"/>
              </a:ext>
            </a:extLst>
          </p:cNvPr>
          <p:cNvSpPr txBox="1">
            <a:spLocks/>
          </p:cNvSpPr>
          <p:nvPr/>
        </p:nvSpPr>
        <p:spPr bwMode="auto">
          <a:xfrm>
            <a:off x="6019841" y="1712729"/>
            <a:ext cx="3044640" cy="37887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cs typeface="Arial"/>
              </a:rPr>
              <a:t>3mm diameter four-bore Alumina tube bound with thermocouple</a:t>
            </a:r>
            <a:endParaRPr lang="en-US">
              <a:latin typeface="Arial"/>
              <a:cs typeface="Arial"/>
            </a:endParaRPr>
          </a:p>
          <a:p>
            <a:r>
              <a:rPr lang="en-US">
                <a:latin typeface="Arial"/>
                <a:ea typeface="ＭＳ Ｐゴシック"/>
                <a:cs typeface="Arial"/>
              </a:rPr>
              <a:t>Nickel RE/WE Immersion Depth: 1.5mm </a:t>
            </a:r>
            <a:endParaRPr lang="en-US">
              <a:latin typeface="Arial"/>
              <a:cs typeface="Arial"/>
            </a:endParaRPr>
          </a:p>
          <a:p>
            <a:r>
              <a:rPr lang="en-US">
                <a:latin typeface="Arial"/>
                <a:ea typeface="ＭＳ Ｐゴシック"/>
                <a:cs typeface="Arial"/>
              </a:rPr>
              <a:t>Nickel CE Immersion depth: 2.0mm </a:t>
            </a:r>
            <a:endParaRPr lang="en-US">
              <a:latin typeface="Arial"/>
              <a:cs typeface="Arial"/>
            </a:endParaRPr>
          </a:p>
          <a:p>
            <a:r>
              <a:rPr lang="en-US">
                <a:latin typeface="Arial"/>
                <a:ea typeface="ＭＳ Ｐゴシック"/>
                <a:cs typeface="Arial"/>
              </a:rPr>
              <a:t>Same immersion depth for all salt weights 0.1g - 40.0g </a:t>
            </a:r>
            <a:endParaRPr lang="en-US">
              <a:latin typeface="Arial"/>
              <a:cs typeface="Arial"/>
            </a:endParaRPr>
          </a:p>
          <a:p>
            <a:pPr lvl="1"/>
            <a:endParaRPr lang="en-US">
              <a:cs typeface="Arial"/>
            </a:endParaRPr>
          </a:p>
          <a:p>
            <a:pPr lvl="1">
              <a:buFont typeface="Wingdings,Sans-Serif" charset="0"/>
              <a:buChar char="§"/>
            </a:pPr>
            <a:endParaRPr lang="en-US">
              <a:latin typeface="Arial"/>
              <a:cs typeface="Arial"/>
            </a:endParaRPr>
          </a:p>
          <a:p>
            <a:pPr marL="457200" lvl="1" indent="0">
              <a:buNone/>
            </a:pPr>
            <a:endParaRPr lang="en-US">
              <a:cs typeface="Arial"/>
            </a:endParaRPr>
          </a:p>
          <a:p>
            <a:pPr marL="457200" lvl="1" indent="0">
              <a:buNone/>
            </a:pPr>
            <a:endParaRPr lang="en-US">
              <a:cs typeface="Arial"/>
            </a:endParaRPr>
          </a:p>
        </p:txBody>
      </p:sp>
      <p:sp>
        <p:nvSpPr>
          <p:cNvPr id="2" name="Left Brace 1">
            <a:extLst>
              <a:ext uri="{FF2B5EF4-FFF2-40B4-BE49-F238E27FC236}">
                <a16:creationId xmlns:a16="http://schemas.microsoft.com/office/drawing/2014/main" id="{83C8F6C9-433E-F0AF-BF78-85152DA3333E}"/>
              </a:ext>
            </a:extLst>
          </p:cNvPr>
          <p:cNvSpPr/>
          <p:nvPr/>
        </p:nvSpPr>
        <p:spPr>
          <a:xfrm>
            <a:off x="3561122" y="4946380"/>
            <a:ext cx="327379" cy="254135"/>
          </a:xfrm>
          <a:prstGeom prst="leftBrac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484C1EF4-BDE6-F463-291F-F5ABDAA0E406}"/>
              </a:ext>
            </a:extLst>
          </p:cNvPr>
          <p:cNvSpPr txBox="1"/>
          <p:nvPr/>
        </p:nvSpPr>
        <p:spPr>
          <a:xfrm>
            <a:off x="3032179" y="4642624"/>
            <a:ext cx="1234884" cy="582116"/>
          </a:xfrm>
          <a:prstGeom prst="rect">
            <a:avLst/>
          </a:prstGeom>
        </p:spPr>
        <p:txBody>
          <a:bodyPr vert="horz" wrap="square" lIns="91440" tIns="45720" rIns="91440" bIns="45720" rtlCol="0" anchor="b">
            <a:noAutofit/>
          </a:bodyPr>
          <a:lstStyle/>
          <a:p>
            <a:pPr fontAlgn="auto">
              <a:spcBef>
                <a:spcPct val="20000"/>
              </a:spcBef>
              <a:spcAft>
                <a:spcPts val="0"/>
              </a:spcAft>
              <a:buFont typeface="Arial"/>
            </a:pPr>
            <a:r>
              <a:rPr lang="en-US" sz="1050">
                <a:latin typeface="Arial"/>
                <a:ea typeface="+mn-ea"/>
                <a:cs typeface="Arial"/>
              </a:rPr>
              <a:t>2.0mm </a:t>
            </a:r>
            <a:endParaRPr lang="en-US" sz="1050" b="0" i="0" u="none" strike="noStrike" kern="1200" cap="none" spc="0" normalizeH="0" baseline="0" noProof="0">
              <a:ln>
                <a:noFill/>
              </a:ln>
              <a:effectLst/>
              <a:uLnTx/>
              <a:uFillTx/>
              <a:latin typeface="Arial"/>
              <a:ea typeface="+mn-ea"/>
              <a:cs typeface="Arial"/>
            </a:endParaRPr>
          </a:p>
        </p:txBody>
      </p:sp>
      <p:cxnSp>
        <p:nvCxnSpPr>
          <p:cNvPr id="26" name="Straight Connector 25">
            <a:extLst>
              <a:ext uri="{FF2B5EF4-FFF2-40B4-BE49-F238E27FC236}">
                <a16:creationId xmlns:a16="http://schemas.microsoft.com/office/drawing/2014/main" id="{A6B592E7-6985-D526-884B-1699D91039DD}"/>
              </a:ext>
            </a:extLst>
          </p:cNvPr>
          <p:cNvCxnSpPr>
            <a:cxnSpLocks/>
          </p:cNvCxnSpPr>
          <p:nvPr/>
        </p:nvCxnSpPr>
        <p:spPr>
          <a:xfrm>
            <a:off x="1822729" y="5587596"/>
            <a:ext cx="633944" cy="6091"/>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13F5D81-49D3-8CDF-77FC-2A94D30B1CD9}"/>
              </a:ext>
            </a:extLst>
          </p:cNvPr>
          <p:cNvCxnSpPr>
            <a:cxnSpLocks/>
          </p:cNvCxnSpPr>
          <p:nvPr/>
        </p:nvCxnSpPr>
        <p:spPr>
          <a:xfrm>
            <a:off x="1828808" y="5294406"/>
            <a:ext cx="621678" cy="1449"/>
          </a:xfrm>
          <a:prstGeom prst="line">
            <a:avLst/>
          </a:prstGeom>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BA89C5CB-05E1-F0AE-017C-6325A678BF1E}"/>
              </a:ext>
            </a:extLst>
          </p:cNvPr>
          <p:cNvCxnSpPr>
            <a:cxnSpLocks/>
          </p:cNvCxnSpPr>
          <p:nvPr/>
        </p:nvCxnSpPr>
        <p:spPr>
          <a:xfrm>
            <a:off x="1823786" y="6085841"/>
            <a:ext cx="1107955" cy="10891"/>
          </a:xfrm>
          <a:prstGeom prst="line">
            <a:avLst/>
          </a:prstGeom>
          <a:ln>
            <a:solidFill>
              <a:srgbClr val="7030A0"/>
            </a:solidFill>
          </a:ln>
        </p:spPr>
        <p:style>
          <a:lnRef idx="3">
            <a:schemeClr val="accent6"/>
          </a:lnRef>
          <a:fillRef idx="0">
            <a:schemeClr val="accent6"/>
          </a:fillRef>
          <a:effectRef idx="2">
            <a:schemeClr val="accent6"/>
          </a:effectRef>
          <a:fontRef idx="minor">
            <a:schemeClr val="tx1"/>
          </a:fontRef>
        </p:style>
      </p:cxnSp>
      <p:sp>
        <p:nvSpPr>
          <p:cNvPr id="7" name="Left Brace 6">
            <a:extLst>
              <a:ext uri="{FF2B5EF4-FFF2-40B4-BE49-F238E27FC236}">
                <a16:creationId xmlns:a16="http://schemas.microsoft.com/office/drawing/2014/main" id="{14C4EDC2-D6AE-CDE0-5E07-1B2E56F497B6}"/>
              </a:ext>
            </a:extLst>
          </p:cNvPr>
          <p:cNvSpPr/>
          <p:nvPr/>
        </p:nvSpPr>
        <p:spPr>
          <a:xfrm rot="10800000">
            <a:off x="4831663" y="1910427"/>
            <a:ext cx="325488" cy="2768763"/>
          </a:xfrm>
          <a:prstGeom prst="leftBrace">
            <a:avLst/>
          </a:prstGeom>
          <a:ln>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A8CF7F7-9978-8ADD-950D-A493FFB1A5D8}"/>
              </a:ext>
            </a:extLst>
          </p:cNvPr>
          <p:cNvSpPr txBox="1">
            <a:spLocks/>
          </p:cNvSpPr>
          <p:nvPr/>
        </p:nvSpPr>
        <p:spPr bwMode="auto">
          <a:xfrm>
            <a:off x="5086267" y="3140746"/>
            <a:ext cx="1143057" cy="5793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0">
                <a:latin typeface="Arial"/>
                <a:cs typeface="Arial"/>
              </a:rPr>
              <a:t>166mm</a:t>
            </a:r>
          </a:p>
        </p:txBody>
      </p:sp>
      <p:pic>
        <p:nvPicPr>
          <p:cNvPr id="17" name="Picture 16">
            <a:extLst>
              <a:ext uri="{FF2B5EF4-FFF2-40B4-BE49-F238E27FC236}">
                <a16:creationId xmlns:a16="http://schemas.microsoft.com/office/drawing/2014/main" id="{9B0FCE79-C0B4-C7EB-85EC-D3FBA220600B}"/>
              </a:ext>
            </a:extLst>
          </p:cNvPr>
          <p:cNvPicPr>
            <a:picLocks noChangeAspect="1"/>
          </p:cNvPicPr>
          <p:nvPr/>
        </p:nvPicPr>
        <p:blipFill>
          <a:blip r:embed="rId13"/>
          <a:srcRect t="6170" r="-777" b="1712"/>
          <a:stretch>
            <a:fillRect/>
          </a:stretch>
        </p:blipFill>
        <p:spPr>
          <a:xfrm>
            <a:off x="371475" y="1709044"/>
            <a:ext cx="2654577" cy="3231323"/>
          </a:xfrm>
          <a:prstGeom prst="rect">
            <a:avLst/>
          </a:prstGeom>
        </p:spPr>
      </p:pic>
    </p:spTree>
    <p:extLst>
      <p:ext uri="{BB962C8B-B14F-4D97-AF65-F5344CB8AC3E}">
        <p14:creationId xmlns:p14="http://schemas.microsoft.com/office/powerpoint/2010/main" val="412287004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B5BC4-A7CD-FE56-6254-704AB296C3A2}"/>
            </a:ext>
          </a:extLst>
        </p:cNvPr>
        <p:cNvGrpSpPr/>
        <p:nvPr/>
      </p:nvGrpSpPr>
      <p:grpSpPr>
        <a:xfrm>
          <a:off x="0" y="0"/>
          <a:ext cx="0" cy="0"/>
          <a:chOff x="0" y="0"/>
          <a:chExt cx="0" cy="0"/>
        </a:xfrm>
      </p:grpSpPr>
      <p:pic>
        <p:nvPicPr>
          <p:cNvPr id="6" name="Picture 8" descr="C:\Documents and Settings\Phonst\My Documents\A_Promotion_Tenure\UIIF_logo\UI_IF_logo.gif">
            <a:extLst>
              <a:ext uri="{FF2B5EF4-FFF2-40B4-BE49-F238E27FC236}">
                <a16:creationId xmlns:a16="http://schemas.microsoft.com/office/drawing/2014/main" id="{06F695FF-AE28-9C1C-458D-68E11F1C4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084BFB96-2064-5CA3-B369-58018CEF5622}"/>
              </a:ext>
            </a:extLst>
          </p:cNvPr>
          <p:cNvSpPr>
            <a:spLocks noGrp="1"/>
          </p:cNvSpPr>
          <p:nvPr>
            <p:ph type="title"/>
          </p:nvPr>
        </p:nvSpPr>
        <p:spPr>
          <a:xfrm>
            <a:off x="482600" y="569913"/>
            <a:ext cx="7832725" cy="954107"/>
          </a:xfrm>
        </p:spPr>
        <p:txBody>
          <a:bodyPr/>
          <a:lstStyle/>
          <a:p>
            <a:r>
              <a:rPr lang="en-US">
                <a:ea typeface="ＭＳ Ｐゴシック"/>
              </a:rPr>
              <a:t>K</a:t>
            </a:r>
            <a:r>
              <a:rPr lang="en-US" baseline="30000">
                <a:ea typeface="ＭＳ Ｐゴシック"/>
              </a:rPr>
              <a:t>+</a:t>
            </a:r>
            <a:r>
              <a:rPr lang="en-US">
                <a:ea typeface="ＭＳ Ｐゴシック"/>
              </a:rPr>
              <a:t>/K Redox Reduction Curve</a:t>
            </a:r>
            <a:br>
              <a:rPr lang="en-US">
                <a:ea typeface="ＭＳ Ｐゴシック"/>
              </a:rPr>
            </a:br>
            <a:r>
              <a:rPr lang="en-US" i="0">
                <a:ea typeface="ＭＳ Ｐゴシック"/>
              </a:rPr>
              <a:t>- 10 g at 650°C </a:t>
            </a:r>
            <a:r>
              <a:rPr lang="en-US">
                <a:ea typeface="ＭＳ Ｐゴシック"/>
              </a:rPr>
              <a:t> </a:t>
            </a:r>
          </a:p>
        </p:txBody>
      </p:sp>
      <p:sp>
        <p:nvSpPr>
          <p:cNvPr id="5" name="Slide Number Placeholder 4">
            <a:extLst>
              <a:ext uri="{FF2B5EF4-FFF2-40B4-BE49-F238E27FC236}">
                <a16:creationId xmlns:a16="http://schemas.microsoft.com/office/drawing/2014/main" id="{E20CF065-FE74-8421-9C98-ED8EDEBEF866}"/>
              </a:ext>
            </a:extLst>
          </p:cNvPr>
          <p:cNvSpPr>
            <a:spLocks noGrp="1"/>
          </p:cNvSpPr>
          <p:nvPr>
            <p:ph type="sldNum" sz="quarter" idx="16"/>
          </p:nvPr>
        </p:nvSpPr>
        <p:spPr>
          <a:xfrm>
            <a:off x="8421940" y="6382884"/>
            <a:ext cx="646646" cy="370883"/>
          </a:xfrm>
        </p:spPr>
        <p:txBody>
          <a:bodyPr/>
          <a:lstStyle/>
          <a:p>
            <a:pPr>
              <a:defRPr/>
            </a:pPr>
            <a:fld id="{2FF9ABE8-D891-A547-B7A5-1DA8ED2843C0}" type="slidenum">
              <a:rPr lang="en-US" sz="2800" smtClean="0"/>
              <a:pPr>
                <a:defRPr/>
              </a:pPr>
              <a:t>5</a:t>
            </a:fld>
            <a:endParaRPr lang="en-US" sz="2800"/>
          </a:p>
        </p:txBody>
      </p:sp>
      <p:sp>
        <p:nvSpPr>
          <p:cNvPr id="7" name="TextBox 6">
            <a:extLst>
              <a:ext uri="{FF2B5EF4-FFF2-40B4-BE49-F238E27FC236}">
                <a16:creationId xmlns:a16="http://schemas.microsoft.com/office/drawing/2014/main" id="{D334DFF6-AA36-0B9B-AFDB-79A6C5DE581A}"/>
              </a:ext>
            </a:extLst>
          </p:cNvPr>
          <p:cNvSpPr txBox="1"/>
          <p:nvPr/>
        </p:nvSpPr>
        <p:spPr>
          <a:xfrm>
            <a:off x="3525625" y="5800372"/>
            <a:ext cx="5542961" cy="365125"/>
          </a:xfrm>
          <a:prstGeom prst="rect">
            <a:avLst/>
          </a:prstGeom>
        </p:spPr>
        <p:txBody>
          <a:bodyPr vert="horz" wrap="square" lIns="91440" tIns="45720" rIns="91440" bIns="45720" rtlCol="0" anchor="b">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414E260A-7297-2832-8CEE-E894FF78071E}"/>
              </a:ext>
            </a:extLst>
          </p:cNvPr>
          <p:cNvSpPr>
            <a:spLocks noGrp="1"/>
          </p:cNvSpPr>
          <p:nvPr>
            <p:ph sz="quarter" idx="13"/>
          </p:nvPr>
        </p:nvSpPr>
        <p:spPr>
          <a:xfrm>
            <a:off x="0" y="1217676"/>
            <a:ext cx="3525625" cy="4165600"/>
          </a:xfrm>
        </p:spPr>
        <p:txBody>
          <a:bodyPr/>
          <a:lstStyle/>
          <a:p>
            <a:pPr marL="0" indent="0">
              <a:buNone/>
            </a:pPr>
            <a:endParaRPr lang="en-US" sz="1200" baseline="30000"/>
          </a:p>
          <a:p>
            <a:pPr marL="0" indent="0">
              <a:buNone/>
            </a:pPr>
            <a:endParaRPr lang="en-US" sz="1200" baseline="30000"/>
          </a:p>
          <a:p>
            <a:pPr marL="0" indent="0">
              <a:buNone/>
            </a:pPr>
            <a:endParaRPr lang="en-US" sz="1200" baseline="30000"/>
          </a:p>
        </p:txBody>
      </p:sp>
      <p:sp>
        <p:nvSpPr>
          <p:cNvPr id="2" name="TextBox 1">
            <a:extLst>
              <a:ext uri="{FF2B5EF4-FFF2-40B4-BE49-F238E27FC236}">
                <a16:creationId xmlns:a16="http://schemas.microsoft.com/office/drawing/2014/main" id="{945D7FA4-54E4-8DA3-6C88-18A4609EADC6}"/>
              </a:ext>
            </a:extLst>
          </p:cNvPr>
          <p:cNvSpPr txBox="1"/>
          <p:nvPr/>
        </p:nvSpPr>
        <p:spPr>
          <a:xfrm>
            <a:off x="482600" y="1407459"/>
            <a:ext cx="3318435" cy="4180960"/>
          </a:xfrm>
          <a:prstGeom prst="rect">
            <a:avLst/>
          </a:prstGeom>
        </p:spPr>
        <p:txBody>
          <a:bodyPr vert="horz" wrap="square" lIns="91440" tIns="45720" rIns="91440" bIns="45720" rtlCol="0" anchor="b">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10" name="Content Placeholder 2">
            <a:extLst>
              <a:ext uri="{FF2B5EF4-FFF2-40B4-BE49-F238E27FC236}">
                <a16:creationId xmlns:a16="http://schemas.microsoft.com/office/drawing/2014/main" id="{9B6396EA-DD39-D05B-78D5-2F61004690A4}"/>
              </a:ext>
            </a:extLst>
          </p:cNvPr>
          <p:cNvSpPr txBox="1">
            <a:spLocks/>
          </p:cNvSpPr>
          <p:nvPr/>
        </p:nvSpPr>
        <p:spPr bwMode="auto">
          <a:xfrm>
            <a:off x="-522" y="1683850"/>
            <a:ext cx="3330390" cy="4117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Arial"/>
                <a:ea typeface="ＭＳ Ｐゴシック"/>
              </a:rPr>
              <a:t>K+/K reaction curve:</a:t>
            </a:r>
          </a:p>
          <a:p>
            <a:pPr lvl="1">
              <a:buFont typeface="Wingdings,Sans-Serif" charset="0"/>
              <a:buChar char="§"/>
            </a:pPr>
            <a:r>
              <a:rPr lang="en-US" sz="1800">
                <a:latin typeface="Arial"/>
                <a:ea typeface="ＭＳ Ｐゴシック"/>
                <a:cs typeface="Arial"/>
              </a:rPr>
              <a:t>50mV/s:  -1.416V</a:t>
            </a:r>
            <a:endParaRPr lang="en-US" sz="1800">
              <a:solidFill>
                <a:srgbClr val="000000"/>
              </a:solidFill>
              <a:latin typeface="Arial"/>
              <a:ea typeface="ＭＳ Ｐゴシック"/>
              <a:cs typeface="Arial"/>
            </a:endParaRPr>
          </a:p>
          <a:p>
            <a:pPr lvl="1">
              <a:buFont typeface="Wingdings,Sans-Serif" charset="0"/>
              <a:buChar char="§"/>
            </a:pPr>
            <a:r>
              <a:rPr lang="en-US" sz="1800">
                <a:latin typeface="Arial"/>
                <a:ea typeface="ＭＳ Ｐゴシック"/>
                <a:cs typeface="Arial"/>
              </a:rPr>
              <a:t>100mV/s: -1.346V</a:t>
            </a:r>
            <a:endParaRPr lang="en-US" sz="1800">
              <a:solidFill>
                <a:srgbClr val="000000"/>
              </a:solidFill>
              <a:latin typeface="Arial"/>
              <a:ea typeface="ＭＳ Ｐゴシック"/>
              <a:cs typeface="Arial"/>
            </a:endParaRPr>
          </a:p>
          <a:p>
            <a:pPr lvl="1">
              <a:buFont typeface="Wingdings,Sans-Serif" charset="0"/>
              <a:buChar char="§"/>
            </a:pPr>
            <a:r>
              <a:rPr lang="en-US" sz="1800">
                <a:latin typeface="Arial"/>
                <a:ea typeface="ＭＳ Ｐゴシック"/>
                <a:cs typeface="Arial"/>
              </a:rPr>
              <a:t>200mV/s: -1.382V</a:t>
            </a:r>
            <a:endParaRPr lang="en-US" sz="1800">
              <a:latin typeface="Arial"/>
              <a:cs typeface="Arial"/>
            </a:endParaRPr>
          </a:p>
          <a:p>
            <a:pPr marL="0" indent="0">
              <a:buNone/>
            </a:pPr>
            <a:endParaRPr lang="en-US" sz="1800">
              <a:latin typeface="Arial"/>
              <a:cs typeface="Arial"/>
            </a:endParaRPr>
          </a:p>
          <a:p>
            <a:pPr lvl="1">
              <a:buFont typeface="Wingdings" charset="0"/>
              <a:buChar char="§"/>
            </a:pPr>
            <a:endParaRPr lang="en-US">
              <a:cs typeface="Arial"/>
            </a:endParaRPr>
          </a:p>
          <a:p>
            <a:pPr lvl="1">
              <a:buFont typeface="Wingdings" charset="0"/>
              <a:buChar char="§"/>
            </a:pPr>
            <a:endParaRPr lang="en-US">
              <a:cs typeface="Arial"/>
            </a:endParaRPr>
          </a:p>
          <a:p>
            <a:pPr lvl="1">
              <a:buFont typeface="Wingdings,Sans-Serif" charset="0"/>
              <a:buChar char="§"/>
            </a:pPr>
            <a:endParaRPr lang="en-US">
              <a:latin typeface="Arial"/>
              <a:cs typeface="Arial"/>
            </a:endParaRPr>
          </a:p>
          <a:p>
            <a:pPr marL="457200" lvl="1" indent="0">
              <a:buNone/>
            </a:pPr>
            <a:endParaRPr lang="en-US">
              <a:cs typeface="Arial"/>
            </a:endParaRPr>
          </a:p>
          <a:p>
            <a:pPr marL="457200" lvl="1" indent="0">
              <a:buNone/>
            </a:pPr>
            <a:endParaRPr lang="en-US">
              <a:ea typeface="ＭＳ Ｐゴシック"/>
            </a:endParaRPr>
          </a:p>
        </p:txBody>
      </p:sp>
      <p:pic>
        <p:nvPicPr>
          <p:cNvPr id="8" name="Picture 7" descr="selectedCVs10g650.png">
            <a:extLst>
              <a:ext uri="{FF2B5EF4-FFF2-40B4-BE49-F238E27FC236}">
                <a16:creationId xmlns:a16="http://schemas.microsoft.com/office/drawing/2014/main" id="{0B2A9FB0-6ADD-5629-ADC2-3836E28463D3}"/>
              </a:ext>
            </a:extLst>
          </p:cNvPr>
          <p:cNvPicPr>
            <a:picLocks noChangeAspect="1"/>
          </p:cNvPicPr>
          <p:nvPr/>
        </p:nvPicPr>
        <p:blipFill>
          <a:blip r:embed="rId4"/>
          <a:stretch>
            <a:fillRect/>
          </a:stretch>
        </p:blipFill>
        <p:spPr>
          <a:xfrm>
            <a:off x="2911089" y="1500759"/>
            <a:ext cx="6007607" cy="4697170"/>
          </a:xfrm>
          <a:prstGeom prst="rect">
            <a:avLst/>
          </a:prstGeom>
        </p:spPr>
      </p:pic>
    </p:spTree>
    <p:extLst>
      <p:ext uri="{BB962C8B-B14F-4D97-AF65-F5344CB8AC3E}">
        <p14:creationId xmlns:p14="http://schemas.microsoft.com/office/powerpoint/2010/main" val="1375446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616B4-C3B3-68F2-E65A-080673920BD3}"/>
            </a:ext>
          </a:extLst>
        </p:cNvPr>
        <p:cNvGrpSpPr/>
        <p:nvPr/>
      </p:nvGrpSpPr>
      <p:grpSpPr>
        <a:xfrm>
          <a:off x="0" y="0"/>
          <a:ext cx="0" cy="0"/>
          <a:chOff x="0" y="0"/>
          <a:chExt cx="0" cy="0"/>
        </a:xfrm>
      </p:grpSpPr>
      <p:pic>
        <p:nvPicPr>
          <p:cNvPr id="6" name="Picture 8" descr="C:\Documents and Settings\Phonst\My Documents\A_Promotion_Tenure\UIIF_logo\UI_IF_logo.gif">
            <a:extLst>
              <a:ext uri="{FF2B5EF4-FFF2-40B4-BE49-F238E27FC236}">
                <a16:creationId xmlns:a16="http://schemas.microsoft.com/office/drawing/2014/main" id="{AD32AEDD-F2C4-997F-8113-1AF3F19BF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2CC5DEA1-FFBF-3B80-52B4-CAE122A30983}"/>
              </a:ext>
            </a:extLst>
          </p:cNvPr>
          <p:cNvSpPr>
            <a:spLocks noGrp="1"/>
          </p:cNvSpPr>
          <p:nvPr>
            <p:ph type="title"/>
          </p:nvPr>
        </p:nvSpPr>
        <p:spPr>
          <a:xfrm>
            <a:off x="482600" y="569913"/>
            <a:ext cx="7832725" cy="954107"/>
          </a:xfrm>
        </p:spPr>
        <p:txBody>
          <a:bodyPr/>
          <a:lstStyle/>
          <a:p>
            <a:r>
              <a:rPr lang="en-US">
                <a:ea typeface="ＭＳ Ｐゴシック"/>
              </a:rPr>
              <a:t>K</a:t>
            </a:r>
            <a:r>
              <a:rPr lang="en-US" baseline="30000">
                <a:ea typeface="ＭＳ Ｐゴシック"/>
              </a:rPr>
              <a:t>+</a:t>
            </a:r>
            <a:r>
              <a:rPr lang="en-US">
                <a:ea typeface="ＭＳ Ｐゴシック"/>
              </a:rPr>
              <a:t>/K Redox Reduction Curve</a:t>
            </a:r>
            <a:br>
              <a:rPr lang="en-US">
                <a:ea typeface="ＭＳ Ｐゴシック"/>
              </a:rPr>
            </a:br>
            <a:r>
              <a:rPr lang="en-US" i="0">
                <a:ea typeface="ＭＳ Ｐゴシック"/>
              </a:rPr>
              <a:t>- 10 g at 600°C </a:t>
            </a:r>
            <a:r>
              <a:rPr lang="en-US">
                <a:ea typeface="ＭＳ Ｐゴシック"/>
              </a:rPr>
              <a:t> </a:t>
            </a:r>
          </a:p>
        </p:txBody>
      </p:sp>
      <p:sp>
        <p:nvSpPr>
          <p:cNvPr id="5" name="Slide Number Placeholder 4">
            <a:extLst>
              <a:ext uri="{FF2B5EF4-FFF2-40B4-BE49-F238E27FC236}">
                <a16:creationId xmlns:a16="http://schemas.microsoft.com/office/drawing/2014/main" id="{0818E03E-CBCA-B7A8-6984-34E8BC0264FF}"/>
              </a:ext>
            </a:extLst>
          </p:cNvPr>
          <p:cNvSpPr>
            <a:spLocks noGrp="1"/>
          </p:cNvSpPr>
          <p:nvPr>
            <p:ph type="sldNum" sz="quarter" idx="16"/>
          </p:nvPr>
        </p:nvSpPr>
        <p:spPr>
          <a:xfrm>
            <a:off x="8421940" y="6382884"/>
            <a:ext cx="646646" cy="370883"/>
          </a:xfrm>
        </p:spPr>
        <p:txBody>
          <a:bodyPr/>
          <a:lstStyle/>
          <a:p>
            <a:pPr>
              <a:defRPr/>
            </a:pPr>
            <a:fld id="{2FF9ABE8-D891-A547-B7A5-1DA8ED2843C0}" type="slidenum">
              <a:rPr lang="en-US" sz="2800" smtClean="0"/>
              <a:pPr>
                <a:defRPr/>
              </a:pPr>
              <a:t>6</a:t>
            </a:fld>
            <a:endParaRPr lang="en-US" sz="2800"/>
          </a:p>
        </p:txBody>
      </p:sp>
      <p:sp>
        <p:nvSpPr>
          <p:cNvPr id="7" name="TextBox 6">
            <a:extLst>
              <a:ext uri="{FF2B5EF4-FFF2-40B4-BE49-F238E27FC236}">
                <a16:creationId xmlns:a16="http://schemas.microsoft.com/office/drawing/2014/main" id="{F43A9388-E59E-612B-1114-2D95F20E1EFC}"/>
              </a:ext>
            </a:extLst>
          </p:cNvPr>
          <p:cNvSpPr txBox="1"/>
          <p:nvPr/>
        </p:nvSpPr>
        <p:spPr>
          <a:xfrm>
            <a:off x="3525625" y="5800372"/>
            <a:ext cx="5542961" cy="365125"/>
          </a:xfrm>
          <a:prstGeom prst="rect">
            <a:avLst/>
          </a:prstGeom>
        </p:spPr>
        <p:txBody>
          <a:bodyPr vert="horz" wrap="square" lIns="91440" tIns="45720" rIns="91440" bIns="45720" rtlCol="0" anchor="b">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41B5466E-34A9-4EC2-801F-98342E114F27}"/>
              </a:ext>
            </a:extLst>
          </p:cNvPr>
          <p:cNvSpPr>
            <a:spLocks noGrp="1"/>
          </p:cNvSpPr>
          <p:nvPr>
            <p:ph sz="quarter" idx="13"/>
          </p:nvPr>
        </p:nvSpPr>
        <p:spPr>
          <a:xfrm>
            <a:off x="0" y="1217676"/>
            <a:ext cx="3525625" cy="4165600"/>
          </a:xfrm>
        </p:spPr>
        <p:txBody>
          <a:bodyPr/>
          <a:lstStyle/>
          <a:p>
            <a:pPr marL="0" indent="0">
              <a:buNone/>
            </a:pPr>
            <a:endParaRPr lang="en-US" sz="1200" baseline="30000"/>
          </a:p>
          <a:p>
            <a:pPr marL="0" indent="0">
              <a:buNone/>
            </a:pPr>
            <a:endParaRPr lang="en-US" sz="1200" baseline="30000"/>
          </a:p>
          <a:p>
            <a:pPr marL="0" indent="0">
              <a:buNone/>
            </a:pPr>
            <a:endParaRPr lang="en-US" sz="1200" baseline="30000"/>
          </a:p>
        </p:txBody>
      </p:sp>
      <p:sp>
        <p:nvSpPr>
          <p:cNvPr id="2" name="TextBox 1">
            <a:extLst>
              <a:ext uri="{FF2B5EF4-FFF2-40B4-BE49-F238E27FC236}">
                <a16:creationId xmlns:a16="http://schemas.microsoft.com/office/drawing/2014/main" id="{4E8A225B-0199-69DA-4062-583FD83FA81A}"/>
              </a:ext>
            </a:extLst>
          </p:cNvPr>
          <p:cNvSpPr txBox="1"/>
          <p:nvPr/>
        </p:nvSpPr>
        <p:spPr>
          <a:xfrm>
            <a:off x="482600" y="1407459"/>
            <a:ext cx="3318435" cy="4180960"/>
          </a:xfrm>
          <a:prstGeom prst="rect">
            <a:avLst/>
          </a:prstGeom>
        </p:spPr>
        <p:txBody>
          <a:bodyPr vert="horz" wrap="square" lIns="91440" tIns="45720" rIns="91440" bIns="45720" rtlCol="0" anchor="b">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10" name="Content Placeholder 2">
            <a:extLst>
              <a:ext uri="{FF2B5EF4-FFF2-40B4-BE49-F238E27FC236}">
                <a16:creationId xmlns:a16="http://schemas.microsoft.com/office/drawing/2014/main" id="{BB4D57BC-A3B5-4ADB-5CC1-6055380DF6B3}"/>
              </a:ext>
            </a:extLst>
          </p:cNvPr>
          <p:cNvSpPr txBox="1">
            <a:spLocks/>
          </p:cNvSpPr>
          <p:nvPr/>
        </p:nvSpPr>
        <p:spPr bwMode="auto">
          <a:xfrm>
            <a:off x="-522" y="1683850"/>
            <a:ext cx="3330390" cy="4117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rPr>
              <a:t>K+/K reaction curve:</a:t>
            </a:r>
            <a:r>
              <a:rPr lang="en-US">
                <a:solidFill>
                  <a:srgbClr val="000000"/>
                </a:solidFill>
                <a:latin typeface="Arial"/>
                <a:ea typeface="ＭＳ Ｐゴシック"/>
                <a:cs typeface="Arial"/>
              </a:rPr>
              <a:t> </a:t>
            </a:r>
            <a:endParaRPr lang="en-US"/>
          </a:p>
          <a:p>
            <a:pPr lvl="1">
              <a:buFont typeface="Wingdings,Sans-Serif" charset="0"/>
              <a:buChar char="§"/>
            </a:pPr>
            <a:r>
              <a:rPr lang="en-US">
                <a:latin typeface="Arial"/>
                <a:ea typeface="ＭＳ Ｐゴシック"/>
                <a:cs typeface="Arial"/>
              </a:rPr>
              <a:t>100mV/s: -1.454V</a:t>
            </a:r>
            <a:endParaRPr lang="en-US">
              <a:solidFill>
                <a:srgbClr val="000000"/>
              </a:solidFill>
              <a:latin typeface="Arial"/>
              <a:ea typeface="ＭＳ Ｐゴシック"/>
              <a:cs typeface="Arial"/>
            </a:endParaRPr>
          </a:p>
          <a:p>
            <a:pPr lvl="1">
              <a:buFont typeface="Wingdings,Sans-Serif" charset="0"/>
              <a:buChar char="§"/>
            </a:pPr>
            <a:r>
              <a:rPr lang="en-US">
                <a:latin typeface="Arial"/>
                <a:ea typeface="ＭＳ Ｐゴシック"/>
                <a:cs typeface="Arial"/>
              </a:rPr>
              <a:t>200mV/s: -1.503V</a:t>
            </a: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endParaRPr lang="en-US" sz="1800">
              <a:latin typeface="Arial"/>
              <a:cs typeface="Arial"/>
            </a:endParaRPr>
          </a:p>
          <a:p>
            <a:pPr lvl="1">
              <a:buFont typeface="Wingdings" charset="0"/>
              <a:buChar char="§"/>
            </a:pPr>
            <a:endParaRPr lang="en-US">
              <a:cs typeface="Arial"/>
            </a:endParaRPr>
          </a:p>
          <a:p>
            <a:pPr lvl="1">
              <a:buFont typeface="Wingdings" charset="0"/>
              <a:buChar char="§"/>
            </a:pPr>
            <a:endParaRPr lang="en-US">
              <a:cs typeface="Arial"/>
            </a:endParaRPr>
          </a:p>
          <a:p>
            <a:pPr lvl="1">
              <a:buFont typeface="Wingdings,Sans-Serif" charset="0"/>
              <a:buChar char="§"/>
            </a:pPr>
            <a:endParaRPr lang="en-US">
              <a:latin typeface="Arial"/>
              <a:cs typeface="Arial"/>
            </a:endParaRPr>
          </a:p>
          <a:p>
            <a:pPr marL="457200" lvl="1" indent="0">
              <a:buNone/>
            </a:pPr>
            <a:endParaRPr lang="en-US">
              <a:cs typeface="Arial"/>
            </a:endParaRPr>
          </a:p>
          <a:p>
            <a:pPr marL="457200" lvl="1" indent="0">
              <a:buNone/>
            </a:pPr>
            <a:endParaRPr lang="en-US">
              <a:ea typeface="ＭＳ Ｐゴシック"/>
            </a:endParaRPr>
          </a:p>
        </p:txBody>
      </p:sp>
      <p:pic>
        <p:nvPicPr>
          <p:cNvPr id="8" name="Picture 7" descr="selected.png">
            <a:extLst>
              <a:ext uri="{FF2B5EF4-FFF2-40B4-BE49-F238E27FC236}">
                <a16:creationId xmlns:a16="http://schemas.microsoft.com/office/drawing/2014/main" id="{BF94B191-36AB-F1B8-22C2-1DD89A8040D0}"/>
              </a:ext>
            </a:extLst>
          </p:cNvPr>
          <p:cNvPicPr>
            <a:picLocks noChangeAspect="1"/>
          </p:cNvPicPr>
          <p:nvPr/>
        </p:nvPicPr>
        <p:blipFill>
          <a:blip r:embed="rId5"/>
          <a:stretch>
            <a:fillRect/>
          </a:stretch>
        </p:blipFill>
        <p:spPr>
          <a:xfrm>
            <a:off x="3061855" y="1405548"/>
            <a:ext cx="5999691" cy="4690150"/>
          </a:xfrm>
          <a:prstGeom prst="rect">
            <a:avLst/>
          </a:prstGeom>
        </p:spPr>
      </p:pic>
    </p:spTree>
    <p:extLst>
      <p:ext uri="{BB962C8B-B14F-4D97-AF65-F5344CB8AC3E}">
        <p14:creationId xmlns:p14="http://schemas.microsoft.com/office/powerpoint/2010/main" val="1114805036"/>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9FE24-A2EE-E5F6-82BE-536FE05CD5D7}"/>
            </a:ext>
          </a:extLst>
        </p:cNvPr>
        <p:cNvGrpSpPr/>
        <p:nvPr/>
      </p:nvGrpSpPr>
      <p:grpSpPr>
        <a:xfrm>
          <a:off x="0" y="0"/>
          <a:ext cx="0" cy="0"/>
          <a:chOff x="0" y="0"/>
          <a:chExt cx="0" cy="0"/>
        </a:xfrm>
      </p:grpSpPr>
      <p:pic>
        <p:nvPicPr>
          <p:cNvPr id="6" name="Picture 8" descr="C:\Documents and Settings\Phonst\My Documents\A_Promotion_Tenure\UIIF_logo\UI_IF_logo.gif">
            <a:extLst>
              <a:ext uri="{FF2B5EF4-FFF2-40B4-BE49-F238E27FC236}">
                <a16:creationId xmlns:a16="http://schemas.microsoft.com/office/drawing/2014/main" id="{6C59CD1F-1543-6CB1-FB07-9BA0673CE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E25A01AD-832C-37BA-D219-922D56DC7619}"/>
              </a:ext>
            </a:extLst>
          </p:cNvPr>
          <p:cNvSpPr>
            <a:spLocks noGrp="1"/>
          </p:cNvSpPr>
          <p:nvPr>
            <p:ph type="title"/>
          </p:nvPr>
        </p:nvSpPr>
        <p:spPr>
          <a:xfrm>
            <a:off x="482600" y="569913"/>
            <a:ext cx="7832725" cy="954107"/>
          </a:xfrm>
        </p:spPr>
        <p:txBody>
          <a:bodyPr/>
          <a:lstStyle/>
          <a:p>
            <a:r>
              <a:rPr lang="en-US">
                <a:ea typeface="ＭＳ Ｐゴシック"/>
              </a:rPr>
              <a:t>K</a:t>
            </a:r>
            <a:r>
              <a:rPr lang="en-US" baseline="30000">
                <a:ea typeface="ＭＳ Ｐゴシック"/>
              </a:rPr>
              <a:t>+</a:t>
            </a:r>
            <a:r>
              <a:rPr lang="en-US">
                <a:ea typeface="ＭＳ Ｐゴシック"/>
              </a:rPr>
              <a:t>/K Redox Reduction Curve</a:t>
            </a:r>
            <a:br>
              <a:rPr lang="en-US">
                <a:ea typeface="ＭＳ Ｐゴシック"/>
              </a:rPr>
            </a:br>
            <a:r>
              <a:rPr lang="en-US" i="0">
                <a:ea typeface="ＭＳ Ｐゴシック"/>
              </a:rPr>
              <a:t>- 1.0 g at 650°C </a:t>
            </a:r>
            <a:r>
              <a:rPr lang="en-US">
                <a:ea typeface="ＭＳ Ｐゴシック"/>
              </a:rPr>
              <a:t> </a:t>
            </a:r>
          </a:p>
        </p:txBody>
      </p:sp>
      <p:sp>
        <p:nvSpPr>
          <p:cNvPr id="5" name="Slide Number Placeholder 4">
            <a:extLst>
              <a:ext uri="{FF2B5EF4-FFF2-40B4-BE49-F238E27FC236}">
                <a16:creationId xmlns:a16="http://schemas.microsoft.com/office/drawing/2014/main" id="{AF8AECC2-51E7-EDF1-F7B7-B22E2B9DF42C}"/>
              </a:ext>
            </a:extLst>
          </p:cNvPr>
          <p:cNvSpPr>
            <a:spLocks noGrp="1"/>
          </p:cNvSpPr>
          <p:nvPr>
            <p:ph type="sldNum" sz="quarter" idx="16"/>
          </p:nvPr>
        </p:nvSpPr>
        <p:spPr>
          <a:xfrm>
            <a:off x="8421940" y="6382884"/>
            <a:ext cx="646646" cy="370883"/>
          </a:xfrm>
        </p:spPr>
        <p:txBody>
          <a:bodyPr/>
          <a:lstStyle/>
          <a:p>
            <a:pPr>
              <a:defRPr/>
            </a:pPr>
            <a:fld id="{2FF9ABE8-D891-A547-B7A5-1DA8ED2843C0}" type="slidenum">
              <a:rPr lang="en-US" sz="2800" smtClean="0"/>
              <a:pPr>
                <a:defRPr/>
              </a:pPr>
              <a:t>7</a:t>
            </a:fld>
            <a:endParaRPr lang="en-US" sz="2800"/>
          </a:p>
        </p:txBody>
      </p:sp>
      <p:sp>
        <p:nvSpPr>
          <p:cNvPr id="7" name="TextBox 6">
            <a:extLst>
              <a:ext uri="{FF2B5EF4-FFF2-40B4-BE49-F238E27FC236}">
                <a16:creationId xmlns:a16="http://schemas.microsoft.com/office/drawing/2014/main" id="{BDAE6C93-0A07-9508-D263-9DA8D789BD1E}"/>
              </a:ext>
            </a:extLst>
          </p:cNvPr>
          <p:cNvSpPr txBox="1"/>
          <p:nvPr/>
        </p:nvSpPr>
        <p:spPr>
          <a:xfrm>
            <a:off x="3525625" y="5800372"/>
            <a:ext cx="5542961" cy="365125"/>
          </a:xfrm>
          <a:prstGeom prst="rect">
            <a:avLst/>
          </a:prstGeom>
        </p:spPr>
        <p:txBody>
          <a:bodyPr vert="horz" wrap="square" lIns="91440" tIns="45720" rIns="91440" bIns="45720" rtlCol="0" anchor="b">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128B04B7-AEA6-A8E6-0464-86A86D1DB51A}"/>
              </a:ext>
            </a:extLst>
          </p:cNvPr>
          <p:cNvSpPr>
            <a:spLocks noGrp="1"/>
          </p:cNvSpPr>
          <p:nvPr>
            <p:ph sz="quarter" idx="13"/>
          </p:nvPr>
        </p:nvSpPr>
        <p:spPr>
          <a:xfrm>
            <a:off x="0" y="1217676"/>
            <a:ext cx="3525625" cy="4165600"/>
          </a:xfrm>
        </p:spPr>
        <p:txBody>
          <a:bodyPr/>
          <a:lstStyle/>
          <a:p>
            <a:pPr marL="0" indent="0">
              <a:buNone/>
            </a:pPr>
            <a:endParaRPr lang="en-US" sz="1200" baseline="30000"/>
          </a:p>
          <a:p>
            <a:pPr marL="0" indent="0">
              <a:buNone/>
            </a:pPr>
            <a:endParaRPr lang="en-US" sz="1200" baseline="30000"/>
          </a:p>
          <a:p>
            <a:pPr marL="0" indent="0">
              <a:buNone/>
            </a:pPr>
            <a:endParaRPr lang="en-US" sz="1200" baseline="30000"/>
          </a:p>
        </p:txBody>
      </p:sp>
      <p:sp>
        <p:nvSpPr>
          <p:cNvPr id="2" name="TextBox 1">
            <a:extLst>
              <a:ext uri="{FF2B5EF4-FFF2-40B4-BE49-F238E27FC236}">
                <a16:creationId xmlns:a16="http://schemas.microsoft.com/office/drawing/2014/main" id="{EBBFD122-DA53-A198-EF1B-3C8E0A65A2E2}"/>
              </a:ext>
            </a:extLst>
          </p:cNvPr>
          <p:cNvSpPr txBox="1"/>
          <p:nvPr/>
        </p:nvSpPr>
        <p:spPr>
          <a:xfrm>
            <a:off x="482600" y="1407459"/>
            <a:ext cx="3318435" cy="4180960"/>
          </a:xfrm>
          <a:prstGeom prst="rect">
            <a:avLst/>
          </a:prstGeom>
        </p:spPr>
        <p:txBody>
          <a:bodyPr vert="horz" wrap="square" lIns="91440" tIns="45720" rIns="91440" bIns="45720" rtlCol="0" anchor="b">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10" name="Content Placeholder 2">
            <a:extLst>
              <a:ext uri="{FF2B5EF4-FFF2-40B4-BE49-F238E27FC236}">
                <a16:creationId xmlns:a16="http://schemas.microsoft.com/office/drawing/2014/main" id="{59135675-F668-E375-1466-9B5E671ED8CB}"/>
              </a:ext>
            </a:extLst>
          </p:cNvPr>
          <p:cNvSpPr txBox="1">
            <a:spLocks/>
          </p:cNvSpPr>
          <p:nvPr/>
        </p:nvSpPr>
        <p:spPr bwMode="auto">
          <a:xfrm>
            <a:off x="-522" y="1683850"/>
            <a:ext cx="3330390" cy="4117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rPr>
              <a:t>K+/K reaction curve:</a:t>
            </a:r>
          </a:p>
          <a:p>
            <a:pPr lvl="1">
              <a:buFont typeface="Wingdings,Sans-Serif" charset="0"/>
              <a:buChar char="§"/>
            </a:pPr>
            <a:r>
              <a:rPr lang="en-US">
                <a:latin typeface="Arial"/>
                <a:ea typeface="ＭＳ Ｐゴシック"/>
                <a:cs typeface="Arial"/>
              </a:rPr>
              <a:t>50mV/s:  -1.437V</a:t>
            </a:r>
            <a:endParaRPr lang="en-US">
              <a:solidFill>
                <a:srgbClr val="000000"/>
              </a:solidFill>
              <a:latin typeface="Arial"/>
              <a:ea typeface="ＭＳ Ｐゴシック"/>
              <a:cs typeface="Arial"/>
            </a:endParaRPr>
          </a:p>
          <a:p>
            <a:pPr lvl="1">
              <a:buFont typeface="Wingdings,Sans-Serif" charset="0"/>
              <a:buChar char="§"/>
            </a:pPr>
            <a:r>
              <a:rPr lang="en-US">
                <a:latin typeface="Arial"/>
                <a:ea typeface="ＭＳ Ｐゴシック"/>
                <a:cs typeface="Arial"/>
              </a:rPr>
              <a:t>100mV/s: -1.395V</a:t>
            </a:r>
            <a:endParaRPr lang="en-US">
              <a:solidFill>
                <a:srgbClr val="000000"/>
              </a:solidFill>
              <a:latin typeface="Arial"/>
              <a:ea typeface="ＭＳ Ｐゴシック"/>
              <a:cs typeface="Arial"/>
            </a:endParaRPr>
          </a:p>
          <a:p>
            <a:pPr lvl="1">
              <a:buFont typeface="Wingdings,Sans-Serif" charset="0"/>
              <a:buChar char="§"/>
            </a:pPr>
            <a:r>
              <a:rPr lang="en-US">
                <a:latin typeface="Arial"/>
                <a:ea typeface="ＭＳ Ｐゴシック"/>
                <a:cs typeface="Arial"/>
              </a:rPr>
              <a:t>200mV/s: -1.376V</a:t>
            </a:r>
            <a:endParaRPr lang="en-US">
              <a:latin typeface="Arial"/>
              <a:cs typeface="Arial"/>
            </a:endParaRPr>
          </a:p>
          <a:p>
            <a:pPr lvl="1">
              <a:buFont typeface="Wingdings" charset="0"/>
              <a:buChar char="§"/>
            </a:pPr>
            <a:endParaRPr lang="en-US">
              <a:cs typeface="Arial"/>
            </a:endParaRPr>
          </a:p>
          <a:p>
            <a:pPr lvl="1">
              <a:buFont typeface="Wingdings" charset="0"/>
              <a:buChar char="§"/>
            </a:pPr>
            <a:endParaRPr lang="en-US">
              <a:cs typeface="Arial"/>
            </a:endParaRPr>
          </a:p>
          <a:p>
            <a:pPr lvl="1">
              <a:buFont typeface="Wingdings,Sans-Serif" charset="0"/>
              <a:buChar char="§"/>
            </a:pPr>
            <a:endParaRPr lang="en-US">
              <a:latin typeface="Arial"/>
              <a:cs typeface="Arial"/>
            </a:endParaRPr>
          </a:p>
          <a:p>
            <a:pPr marL="457200" lvl="1" indent="0">
              <a:buNone/>
            </a:pPr>
            <a:endParaRPr lang="en-US">
              <a:cs typeface="Arial"/>
            </a:endParaRPr>
          </a:p>
          <a:p>
            <a:pPr marL="457200" lvl="1" indent="0">
              <a:buNone/>
            </a:pPr>
            <a:endParaRPr lang="en-US">
              <a:ea typeface="ＭＳ Ｐゴシック"/>
            </a:endParaRPr>
          </a:p>
        </p:txBody>
      </p:sp>
      <p:pic>
        <p:nvPicPr>
          <p:cNvPr id="9" name="Picture 8" descr="1g650C.png">
            <a:extLst>
              <a:ext uri="{FF2B5EF4-FFF2-40B4-BE49-F238E27FC236}">
                <a16:creationId xmlns:a16="http://schemas.microsoft.com/office/drawing/2014/main" id="{7BE50DDB-C164-5A94-95CD-5518D5B2E645}"/>
              </a:ext>
            </a:extLst>
          </p:cNvPr>
          <p:cNvPicPr>
            <a:picLocks noChangeAspect="1"/>
          </p:cNvPicPr>
          <p:nvPr/>
        </p:nvPicPr>
        <p:blipFill>
          <a:blip r:embed="rId4"/>
          <a:stretch>
            <a:fillRect/>
          </a:stretch>
        </p:blipFill>
        <p:spPr>
          <a:xfrm>
            <a:off x="3073902" y="1524301"/>
            <a:ext cx="5994849" cy="4685848"/>
          </a:xfrm>
          <a:prstGeom prst="rect">
            <a:avLst/>
          </a:prstGeom>
        </p:spPr>
      </p:pic>
    </p:spTree>
    <p:extLst>
      <p:ext uri="{BB962C8B-B14F-4D97-AF65-F5344CB8AC3E}">
        <p14:creationId xmlns:p14="http://schemas.microsoft.com/office/powerpoint/2010/main" val="2353440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7099-171D-2482-5B7A-97C42B3DD651}"/>
            </a:ext>
          </a:extLst>
        </p:cNvPr>
        <p:cNvGrpSpPr/>
        <p:nvPr/>
      </p:nvGrpSpPr>
      <p:grpSpPr>
        <a:xfrm>
          <a:off x="0" y="0"/>
          <a:ext cx="0" cy="0"/>
          <a:chOff x="0" y="0"/>
          <a:chExt cx="0" cy="0"/>
        </a:xfrm>
      </p:grpSpPr>
      <p:pic>
        <p:nvPicPr>
          <p:cNvPr id="6" name="Picture 8" descr="C:\Documents and Settings\Phonst\My Documents\A_Promotion_Tenure\UIIF_logo\UI_IF_logo.gif">
            <a:extLst>
              <a:ext uri="{FF2B5EF4-FFF2-40B4-BE49-F238E27FC236}">
                <a16:creationId xmlns:a16="http://schemas.microsoft.com/office/drawing/2014/main" id="{078D7ABA-3492-517A-BAAE-9040945CD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0750"/>
            <a:ext cx="13604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CC15D365-9FB8-5559-A0BF-1C1E23E8B8FB}"/>
              </a:ext>
            </a:extLst>
          </p:cNvPr>
          <p:cNvSpPr>
            <a:spLocks noGrp="1"/>
          </p:cNvSpPr>
          <p:nvPr>
            <p:ph type="title"/>
          </p:nvPr>
        </p:nvSpPr>
        <p:spPr>
          <a:xfrm>
            <a:off x="482600" y="569913"/>
            <a:ext cx="7832725" cy="954107"/>
          </a:xfrm>
        </p:spPr>
        <p:txBody>
          <a:bodyPr/>
          <a:lstStyle/>
          <a:p>
            <a:r>
              <a:rPr lang="en-US">
                <a:ea typeface="ＭＳ Ｐゴシック"/>
              </a:rPr>
              <a:t>K</a:t>
            </a:r>
            <a:r>
              <a:rPr lang="en-US" baseline="30000">
                <a:ea typeface="ＭＳ Ｐゴシック"/>
              </a:rPr>
              <a:t>+</a:t>
            </a:r>
            <a:r>
              <a:rPr lang="en-US">
                <a:ea typeface="ＭＳ Ｐゴシック"/>
              </a:rPr>
              <a:t>/K Redox Reduction Curve</a:t>
            </a:r>
            <a:br>
              <a:rPr lang="en-US">
                <a:ea typeface="ＭＳ Ｐゴシック"/>
              </a:rPr>
            </a:br>
            <a:r>
              <a:rPr lang="en-US" i="0">
                <a:ea typeface="ＭＳ Ｐゴシック"/>
              </a:rPr>
              <a:t>- 1.0 g at 600°C </a:t>
            </a:r>
            <a:r>
              <a:rPr lang="en-US">
                <a:ea typeface="ＭＳ Ｐゴシック"/>
              </a:rPr>
              <a:t> </a:t>
            </a:r>
          </a:p>
        </p:txBody>
      </p:sp>
      <p:sp>
        <p:nvSpPr>
          <p:cNvPr id="5" name="Slide Number Placeholder 4">
            <a:extLst>
              <a:ext uri="{FF2B5EF4-FFF2-40B4-BE49-F238E27FC236}">
                <a16:creationId xmlns:a16="http://schemas.microsoft.com/office/drawing/2014/main" id="{9E0B4920-8FE0-F6D1-70C6-58D6A6AA0E3B}"/>
              </a:ext>
            </a:extLst>
          </p:cNvPr>
          <p:cNvSpPr>
            <a:spLocks noGrp="1"/>
          </p:cNvSpPr>
          <p:nvPr>
            <p:ph type="sldNum" sz="quarter" idx="16"/>
          </p:nvPr>
        </p:nvSpPr>
        <p:spPr>
          <a:xfrm>
            <a:off x="8421940" y="6382884"/>
            <a:ext cx="646646" cy="370883"/>
          </a:xfrm>
        </p:spPr>
        <p:txBody>
          <a:bodyPr/>
          <a:lstStyle/>
          <a:p>
            <a:pPr>
              <a:defRPr/>
            </a:pPr>
            <a:fld id="{2FF9ABE8-D891-A547-B7A5-1DA8ED2843C0}" type="slidenum">
              <a:rPr lang="en-US" sz="2800" smtClean="0"/>
              <a:pPr>
                <a:defRPr/>
              </a:pPr>
              <a:t>8</a:t>
            </a:fld>
            <a:endParaRPr lang="en-US" sz="2800"/>
          </a:p>
        </p:txBody>
      </p:sp>
      <p:sp>
        <p:nvSpPr>
          <p:cNvPr id="7" name="TextBox 6">
            <a:extLst>
              <a:ext uri="{FF2B5EF4-FFF2-40B4-BE49-F238E27FC236}">
                <a16:creationId xmlns:a16="http://schemas.microsoft.com/office/drawing/2014/main" id="{9858E25F-7AC8-5FD3-DA59-9AD5ABA8DB70}"/>
              </a:ext>
            </a:extLst>
          </p:cNvPr>
          <p:cNvSpPr txBox="1"/>
          <p:nvPr/>
        </p:nvSpPr>
        <p:spPr>
          <a:xfrm>
            <a:off x="3525625" y="5800372"/>
            <a:ext cx="5542961" cy="365125"/>
          </a:xfrm>
          <a:prstGeom prst="rect">
            <a:avLst/>
          </a:prstGeom>
        </p:spPr>
        <p:txBody>
          <a:bodyPr vert="horz" wrap="square" lIns="91440" tIns="45720" rIns="91440" bIns="45720" rtlCol="0" anchor="b">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3" name="Content Placeholder 2">
            <a:extLst>
              <a:ext uri="{FF2B5EF4-FFF2-40B4-BE49-F238E27FC236}">
                <a16:creationId xmlns:a16="http://schemas.microsoft.com/office/drawing/2014/main" id="{4ADF395C-5B54-69C5-02DA-A08A59F43750}"/>
              </a:ext>
            </a:extLst>
          </p:cNvPr>
          <p:cNvSpPr>
            <a:spLocks noGrp="1"/>
          </p:cNvSpPr>
          <p:nvPr>
            <p:ph sz="quarter" idx="13"/>
          </p:nvPr>
        </p:nvSpPr>
        <p:spPr>
          <a:xfrm>
            <a:off x="0" y="1217676"/>
            <a:ext cx="3525625" cy="4165600"/>
          </a:xfrm>
        </p:spPr>
        <p:txBody>
          <a:bodyPr/>
          <a:lstStyle/>
          <a:p>
            <a:pPr marL="0" indent="0">
              <a:buNone/>
            </a:pPr>
            <a:endParaRPr lang="en-US" sz="1200" baseline="30000"/>
          </a:p>
          <a:p>
            <a:pPr marL="0" indent="0">
              <a:buNone/>
            </a:pPr>
            <a:endParaRPr lang="en-US" sz="1200" baseline="30000"/>
          </a:p>
          <a:p>
            <a:pPr marL="0" indent="0">
              <a:buNone/>
            </a:pPr>
            <a:endParaRPr lang="en-US" sz="1200" baseline="30000"/>
          </a:p>
        </p:txBody>
      </p:sp>
      <p:sp>
        <p:nvSpPr>
          <p:cNvPr id="2" name="TextBox 1">
            <a:extLst>
              <a:ext uri="{FF2B5EF4-FFF2-40B4-BE49-F238E27FC236}">
                <a16:creationId xmlns:a16="http://schemas.microsoft.com/office/drawing/2014/main" id="{9B58522E-4CB7-C3AB-D788-91778E0A2B54}"/>
              </a:ext>
            </a:extLst>
          </p:cNvPr>
          <p:cNvSpPr txBox="1"/>
          <p:nvPr/>
        </p:nvSpPr>
        <p:spPr>
          <a:xfrm>
            <a:off x="482600" y="1407459"/>
            <a:ext cx="3318435" cy="4180960"/>
          </a:xfrm>
          <a:prstGeom prst="rect">
            <a:avLst/>
          </a:prstGeom>
        </p:spPr>
        <p:txBody>
          <a:bodyPr vert="horz" wrap="square" lIns="91440" tIns="45720" rIns="91440" bIns="45720" rtlCol="0" anchor="b">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000" b="0" i="0" u="none" strike="noStrike" kern="1200" cap="none" spc="0" normalizeH="0" baseline="0" noProof="0">
              <a:ln>
                <a:noFill/>
              </a:ln>
              <a:solidFill>
                <a:schemeClr val="bg1"/>
              </a:solidFill>
              <a:effectLst/>
              <a:uLnTx/>
              <a:uFillTx/>
              <a:latin typeface="Arial"/>
              <a:ea typeface="+mn-ea"/>
              <a:cs typeface="Arial"/>
            </a:endParaRPr>
          </a:p>
        </p:txBody>
      </p:sp>
      <p:sp>
        <p:nvSpPr>
          <p:cNvPr id="10" name="Content Placeholder 2">
            <a:extLst>
              <a:ext uri="{FF2B5EF4-FFF2-40B4-BE49-F238E27FC236}">
                <a16:creationId xmlns:a16="http://schemas.microsoft.com/office/drawing/2014/main" id="{EA2147E9-D047-BC0B-636F-C54DA366ACEE}"/>
              </a:ext>
            </a:extLst>
          </p:cNvPr>
          <p:cNvSpPr txBox="1">
            <a:spLocks/>
          </p:cNvSpPr>
          <p:nvPr/>
        </p:nvSpPr>
        <p:spPr bwMode="auto">
          <a:xfrm>
            <a:off x="-522" y="1683850"/>
            <a:ext cx="3330390" cy="4117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rPr>
              <a:t>K+/K reaction curve:</a:t>
            </a:r>
            <a:r>
              <a:rPr lang="en-US">
                <a:solidFill>
                  <a:srgbClr val="000000"/>
                </a:solidFill>
                <a:latin typeface="Arial"/>
                <a:ea typeface="ＭＳ Ｐゴシック"/>
                <a:cs typeface="Arial"/>
              </a:rPr>
              <a:t> </a:t>
            </a:r>
            <a:endParaRPr lang="en-US"/>
          </a:p>
          <a:p>
            <a:pPr lvl="1">
              <a:buFont typeface="Wingdings,Sans-Serif" charset="0"/>
              <a:buChar char="§"/>
            </a:pPr>
            <a:r>
              <a:rPr lang="en-US">
                <a:latin typeface="Arial"/>
                <a:ea typeface="ＭＳ Ｐゴシック"/>
                <a:cs typeface="Arial"/>
              </a:rPr>
              <a:t>50mV/s: -1.362V</a:t>
            </a:r>
            <a:endParaRPr lang="en-US">
              <a:latin typeface="Arial"/>
              <a:cs typeface="Arial"/>
            </a:endParaRPr>
          </a:p>
          <a:p>
            <a:pPr lvl="1">
              <a:buFont typeface="Wingdings,Sans-Serif" charset="0"/>
              <a:buChar char="§"/>
            </a:pPr>
            <a:r>
              <a:rPr lang="en-US">
                <a:latin typeface="Arial"/>
                <a:ea typeface="ＭＳ Ｐゴシック"/>
                <a:cs typeface="Arial"/>
              </a:rPr>
              <a:t>100mV/s: -1.356V</a:t>
            </a:r>
            <a:endParaRPr lang="en-US">
              <a:latin typeface="Arial"/>
              <a:cs typeface="Arial"/>
            </a:endParaRPr>
          </a:p>
          <a:p>
            <a:pPr lvl="1">
              <a:buFont typeface="Wingdings,Sans-Serif" charset="0"/>
              <a:buChar char="§"/>
            </a:pPr>
            <a:r>
              <a:rPr lang="en-US">
                <a:latin typeface="Arial"/>
                <a:ea typeface="ＭＳ Ｐゴシック"/>
                <a:cs typeface="Arial"/>
              </a:rPr>
              <a:t>200mV/s: -1.355V</a:t>
            </a: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endParaRPr lang="en-US" sz="1800">
              <a:latin typeface="Arial"/>
              <a:cs typeface="Arial"/>
            </a:endParaRPr>
          </a:p>
          <a:p>
            <a:pPr lvl="1">
              <a:buFont typeface="Wingdings" charset="0"/>
              <a:buChar char="§"/>
            </a:pPr>
            <a:endParaRPr lang="en-US">
              <a:cs typeface="Arial"/>
            </a:endParaRPr>
          </a:p>
          <a:p>
            <a:pPr lvl="1">
              <a:buFont typeface="Wingdings" charset="0"/>
              <a:buChar char="§"/>
            </a:pPr>
            <a:endParaRPr lang="en-US">
              <a:cs typeface="Arial"/>
            </a:endParaRPr>
          </a:p>
          <a:p>
            <a:pPr lvl="1">
              <a:buFont typeface="Wingdings,Sans-Serif" charset="0"/>
              <a:buChar char="§"/>
            </a:pPr>
            <a:endParaRPr lang="en-US">
              <a:latin typeface="Arial"/>
              <a:cs typeface="Arial"/>
            </a:endParaRPr>
          </a:p>
          <a:p>
            <a:pPr marL="457200" lvl="1" indent="0">
              <a:buNone/>
            </a:pPr>
            <a:endParaRPr lang="en-US">
              <a:cs typeface="Arial"/>
            </a:endParaRPr>
          </a:p>
          <a:p>
            <a:pPr marL="457200" lvl="1" indent="0">
              <a:buNone/>
            </a:pPr>
            <a:endParaRPr lang="en-US">
              <a:ea typeface="ＭＳ Ｐゴシック"/>
            </a:endParaRPr>
          </a:p>
        </p:txBody>
      </p:sp>
      <p:pic>
        <p:nvPicPr>
          <p:cNvPr id="9" name="Picture 8" descr="1g600C.png">
            <a:extLst>
              <a:ext uri="{FF2B5EF4-FFF2-40B4-BE49-F238E27FC236}">
                <a16:creationId xmlns:a16="http://schemas.microsoft.com/office/drawing/2014/main" id="{FD80E8C1-862D-5B78-9C46-C2678781AA20}"/>
              </a:ext>
            </a:extLst>
          </p:cNvPr>
          <p:cNvPicPr>
            <a:picLocks noChangeAspect="1"/>
          </p:cNvPicPr>
          <p:nvPr/>
        </p:nvPicPr>
        <p:blipFill>
          <a:blip r:embed="rId5"/>
          <a:stretch>
            <a:fillRect/>
          </a:stretch>
        </p:blipFill>
        <p:spPr>
          <a:xfrm>
            <a:off x="3073902" y="1686942"/>
            <a:ext cx="5994849" cy="4685848"/>
          </a:xfrm>
          <a:prstGeom prst="rect">
            <a:avLst/>
          </a:prstGeom>
        </p:spPr>
      </p:pic>
    </p:spTree>
    <p:extLst>
      <p:ext uri="{BB962C8B-B14F-4D97-AF65-F5344CB8AC3E}">
        <p14:creationId xmlns:p14="http://schemas.microsoft.com/office/powerpoint/2010/main" val="14276541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926B0-11EF-21CD-F57C-31A8F5A62FC8}"/>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7866D4-17C4-579D-C7EF-CB1D0E115DBD}"/>
              </a:ext>
            </a:extLst>
          </p:cNvPr>
          <p:cNvSpPr txBox="1">
            <a:spLocks/>
          </p:cNvSpPr>
          <p:nvPr/>
        </p:nvSpPr>
        <p:spPr bwMode="auto">
          <a:xfrm>
            <a:off x="-522" y="2059328"/>
            <a:ext cx="2877608" cy="3689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atin typeface="Arial"/>
                <a:ea typeface="ＭＳ Ｐゴシック"/>
              </a:rPr>
              <a:t>Redox potentials for 10g and 1.0g </a:t>
            </a:r>
            <a:r>
              <a:rPr lang="en-US" err="1">
                <a:latin typeface="Arial"/>
                <a:ea typeface="ＭＳ Ｐゴシック"/>
              </a:rPr>
              <a:t>FLiNaK</a:t>
            </a:r>
            <a:r>
              <a:rPr lang="en-US">
                <a:latin typeface="Arial"/>
                <a:ea typeface="ＭＳ Ｐゴシック"/>
              </a:rPr>
              <a:t> salt fall between –1.44V to -1.375V, with an average of –1.392V ± 30mV  </a:t>
            </a:r>
            <a:endParaRPr lang="en-US">
              <a:latin typeface="Arial"/>
              <a:cs typeface="Arial"/>
            </a:endParaRPr>
          </a:p>
          <a:p>
            <a:r>
              <a:rPr lang="en-US">
                <a:latin typeface="Arial"/>
                <a:ea typeface="ＭＳ Ｐゴシック"/>
                <a:cs typeface="Arial"/>
              </a:rPr>
              <a:t>With the uniform integrated bundle, the variance of redox potentials has been reduced.</a:t>
            </a: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pPr lvl="1">
              <a:buFont typeface="Wingdings,Sans-Serif" charset="0"/>
              <a:buChar char="§"/>
            </a:pPr>
            <a:endParaRPr lang="en-US">
              <a:latin typeface="Arial"/>
              <a:cs typeface="Arial"/>
            </a:endParaRPr>
          </a:p>
          <a:p>
            <a:endParaRPr lang="en-US" sz="1400" i="1">
              <a:latin typeface="Arial"/>
              <a:ea typeface="ＭＳ Ｐゴシック"/>
              <a:cs typeface="Arial"/>
            </a:endParaRPr>
          </a:p>
          <a:p>
            <a:pPr marL="457200" lvl="1" indent="0">
              <a:buFont typeface="Wingdings" charset="2"/>
              <a:buNone/>
            </a:pPr>
            <a:endParaRPr lang="en-US">
              <a:cs typeface="Arial"/>
            </a:endParaRPr>
          </a:p>
          <a:p>
            <a:pPr marL="457200" lvl="1" indent="0">
              <a:buNone/>
            </a:pPr>
            <a:endParaRPr lang="en-US">
              <a:cs typeface="Arial"/>
            </a:endParaRPr>
          </a:p>
        </p:txBody>
      </p:sp>
      <p:sp>
        <p:nvSpPr>
          <p:cNvPr id="2" name="Title 1">
            <a:extLst>
              <a:ext uri="{FF2B5EF4-FFF2-40B4-BE49-F238E27FC236}">
                <a16:creationId xmlns:a16="http://schemas.microsoft.com/office/drawing/2014/main" id="{3A96EE23-062F-8922-C115-04F3CC908106}"/>
              </a:ext>
            </a:extLst>
          </p:cNvPr>
          <p:cNvSpPr>
            <a:spLocks noGrp="1"/>
          </p:cNvSpPr>
          <p:nvPr>
            <p:ph type="title"/>
          </p:nvPr>
        </p:nvSpPr>
        <p:spPr>
          <a:xfrm>
            <a:off x="532796" y="774233"/>
            <a:ext cx="8608163" cy="954107"/>
          </a:xfrm>
        </p:spPr>
        <p:txBody>
          <a:bodyPr/>
          <a:lstStyle/>
          <a:p>
            <a:r>
              <a:rPr lang="en-US">
                <a:ea typeface="ＭＳ Ｐゴシック"/>
              </a:rPr>
              <a:t>K+/K Redox Potentials at 650°C in </a:t>
            </a:r>
            <a:r>
              <a:rPr lang="en-US" err="1">
                <a:ea typeface="ＭＳ Ｐゴシック"/>
              </a:rPr>
              <a:t>FLiNaK</a:t>
            </a:r>
            <a:r>
              <a:rPr lang="en-US">
                <a:ea typeface="ＭＳ Ｐゴシック"/>
              </a:rPr>
              <a:t> salt </a:t>
            </a:r>
            <a:r>
              <a:rPr lang="en-US">
                <a:ea typeface="ＭＳ Ｐゴシック"/>
                <a:cs typeface="Arial"/>
              </a:rPr>
              <a:t>using Uniform Integrated Electrode Bundle</a:t>
            </a:r>
            <a:endParaRPr lang="en-US" b="0" i="0">
              <a:solidFill>
                <a:srgbClr val="000000"/>
              </a:solidFill>
              <a:ea typeface="ＭＳ Ｐゴシック"/>
              <a:cs typeface="Arial"/>
            </a:endParaRPr>
          </a:p>
        </p:txBody>
      </p:sp>
      <p:sp>
        <p:nvSpPr>
          <p:cNvPr id="4" name="Slide Number Placeholder 3">
            <a:extLst>
              <a:ext uri="{FF2B5EF4-FFF2-40B4-BE49-F238E27FC236}">
                <a16:creationId xmlns:a16="http://schemas.microsoft.com/office/drawing/2014/main" id="{D60B779F-C850-261C-F0D0-035851CCE80D}"/>
              </a:ext>
            </a:extLst>
          </p:cNvPr>
          <p:cNvSpPr>
            <a:spLocks noGrp="1"/>
          </p:cNvSpPr>
          <p:nvPr>
            <p:ph type="sldNum" sz="quarter" idx="16"/>
          </p:nvPr>
        </p:nvSpPr>
        <p:spPr>
          <a:xfrm>
            <a:off x="8596312" y="6327776"/>
            <a:ext cx="2133600" cy="365125"/>
          </a:xfrm>
        </p:spPr>
        <p:txBody>
          <a:bodyPr lIns="91440" tIns="45720" rIns="91440" bIns="45720" anchor="t"/>
          <a:lstStyle/>
          <a:p>
            <a:pPr>
              <a:defRPr/>
            </a:pPr>
            <a:fld id="{2FF9ABE8-D891-A547-B7A5-1DA8ED2843C0}" type="slidenum">
              <a:rPr lang="en-US" sz="2800" dirty="0"/>
              <a:pPr>
                <a:defRPr/>
              </a:pPr>
              <a:t>9</a:t>
            </a:fld>
            <a:endParaRPr lang="en-US" sz="2800">
              <a:cs typeface="Arial"/>
            </a:endParaRPr>
          </a:p>
        </p:txBody>
      </p:sp>
      <p:graphicFrame>
        <p:nvGraphicFramePr>
          <p:cNvPr id="8" name="Content Placeholder 4">
            <a:extLst>
              <a:ext uri="{FF2B5EF4-FFF2-40B4-BE49-F238E27FC236}">
                <a16:creationId xmlns:a16="http://schemas.microsoft.com/office/drawing/2014/main" id="{EF700B3F-44A0-1B67-04F5-EA72198E594C}"/>
              </a:ext>
            </a:extLst>
          </p:cNvPr>
          <p:cNvGraphicFramePr>
            <a:graphicFrameLocks/>
          </p:cNvGraphicFramePr>
          <p:nvPr>
            <p:extLst>
              <p:ext uri="{D42A27DB-BD31-4B8C-83A1-F6EECF244321}">
                <p14:modId xmlns:p14="http://schemas.microsoft.com/office/powerpoint/2010/main" val="2938631850"/>
              </p:ext>
            </p:extLst>
          </p:nvPr>
        </p:nvGraphicFramePr>
        <p:xfrm>
          <a:off x="2877827" y="2059816"/>
          <a:ext cx="6263638" cy="3383280"/>
        </p:xfrm>
        <a:graphic>
          <a:graphicData uri="http://schemas.openxmlformats.org/drawingml/2006/table">
            <a:tbl>
              <a:tblPr firstRow="1" bandRow="1">
                <a:tableStyleId>{5C22544A-7EE6-4342-B048-85BDC9FD1C3A}</a:tableStyleId>
              </a:tblPr>
              <a:tblGrid>
                <a:gridCol w="1381467">
                  <a:extLst>
                    <a:ext uri="{9D8B030D-6E8A-4147-A177-3AD203B41FA5}">
                      <a16:colId xmlns:a16="http://schemas.microsoft.com/office/drawing/2014/main" val="2469457138"/>
                    </a:ext>
                  </a:extLst>
                </a:gridCol>
                <a:gridCol w="1123987">
                  <a:extLst>
                    <a:ext uri="{9D8B030D-6E8A-4147-A177-3AD203B41FA5}">
                      <a16:colId xmlns:a16="http://schemas.microsoft.com/office/drawing/2014/main" val="2592930342"/>
                    </a:ext>
                  </a:extLst>
                </a:gridCol>
                <a:gridCol w="1252728">
                  <a:extLst>
                    <a:ext uri="{9D8B030D-6E8A-4147-A177-3AD203B41FA5}">
                      <a16:colId xmlns:a16="http://schemas.microsoft.com/office/drawing/2014/main" val="817162004"/>
                    </a:ext>
                  </a:extLst>
                </a:gridCol>
                <a:gridCol w="1252728">
                  <a:extLst>
                    <a:ext uri="{9D8B030D-6E8A-4147-A177-3AD203B41FA5}">
                      <a16:colId xmlns:a16="http://schemas.microsoft.com/office/drawing/2014/main" val="2601451359"/>
                    </a:ext>
                  </a:extLst>
                </a:gridCol>
                <a:gridCol w="1252728">
                  <a:extLst>
                    <a:ext uri="{9D8B030D-6E8A-4147-A177-3AD203B41FA5}">
                      <a16:colId xmlns:a16="http://schemas.microsoft.com/office/drawing/2014/main" val="3140103529"/>
                    </a:ext>
                  </a:extLst>
                </a:gridCol>
              </a:tblGrid>
              <a:tr h="457200">
                <a:tc>
                  <a:txBody>
                    <a:bodyPr/>
                    <a:lstStyle/>
                    <a:p>
                      <a:endParaRPr lang="en-US"/>
                    </a:p>
                  </a:txBody>
                  <a:tcPr/>
                </a:tc>
                <a:tc>
                  <a:txBody>
                    <a:bodyPr/>
                    <a:lstStyle/>
                    <a:p>
                      <a:r>
                        <a:rPr lang="en-US"/>
                        <a:t>40g</a:t>
                      </a:r>
                    </a:p>
                  </a:txBody>
                  <a:tcPr/>
                </a:tc>
                <a:tc>
                  <a:txBody>
                    <a:bodyPr/>
                    <a:lstStyle/>
                    <a:p>
                      <a:r>
                        <a:rPr lang="en-US"/>
                        <a:t>10g</a:t>
                      </a:r>
                    </a:p>
                  </a:txBody>
                  <a:tcPr/>
                </a:tc>
                <a:tc>
                  <a:txBody>
                    <a:bodyPr/>
                    <a:lstStyle/>
                    <a:p>
                      <a:r>
                        <a:rPr lang="en-US"/>
                        <a:t>1.0g </a:t>
                      </a:r>
                    </a:p>
                  </a:txBody>
                  <a:tcPr/>
                </a:tc>
                <a:tc>
                  <a:txBody>
                    <a:bodyPr/>
                    <a:lstStyle/>
                    <a:p>
                      <a:r>
                        <a:rPr lang="en-US"/>
                        <a:t>0.1g </a:t>
                      </a:r>
                    </a:p>
                  </a:txBody>
                  <a:tcPr/>
                </a:tc>
                <a:extLst>
                  <a:ext uri="{0D108BD9-81ED-4DB2-BD59-A6C34878D82A}">
                    <a16:rowId xmlns:a16="http://schemas.microsoft.com/office/drawing/2014/main" val="3846345357"/>
                  </a:ext>
                </a:extLst>
              </a:tr>
              <a:tr h="457200">
                <a:tc>
                  <a:txBody>
                    <a:bodyPr/>
                    <a:lstStyle/>
                    <a:p>
                      <a:r>
                        <a:rPr lang="en-US"/>
                        <a:t>50mV/s</a:t>
                      </a:r>
                    </a:p>
                  </a:txBody>
                  <a:tcPr/>
                </a:tc>
                <a:tc>
                  <a:txBody>
                    <a:bodyPr/>
                    <a:lstStyle/>
                    <a:p>
                      <a:pPr lvl="0">
                        <a:buNone/>
                      </a:pPr>
                      <a:r>
                        <a:rPr lang="en-US" sz="2000" b="0" i="0" u="none" strike="noStrike" noProof="0">
                          <a:solidFill>
                            <a:srgbClr val="244482"/>
                          </a:solidFill>
                          <a:latin typeface="Arial"/>
                        </a:rPr>
                        <a:t>----</a:t>
                      </a:r>
                      <a:endParaRPr lang="en-US"/>
                    </a:p>
                  </a:txBody>
                  <a:tcPr/>
                </a:tc>
                <a:tc>
                  <a:txBody>
                    <a:bodyPr/>
                    <a:lstStyle/>
                    <a:p>
                      <a:pPr lvl="0">
                        <a:buNone/>
                      </a:pPr>
                      <a:r>
                        <a:rPr lang="en-US" sz="2000" b="0" i="0" u="none" strike="noStrike" noProof="0">
                          <a:solidFill>
                            <a:srgbClr val="244482"/>
                          </a:solidFill>
                          <a:latin typeface="Arial"/>
                        </a:rPr>
                        <a:t>-1.416</a:t>
                      </a:r>
                      <a:endParaRPr lang="en-US"/>
                    </a:p>
                  </a:txBody>
                  <a:tcPr/>
                </a:tc>
                <a:tc>
                  <a:txBody>
                    <a:bodyPr/>
                    <a:lstStyle/>
                    <a:p>
                      <a:pPr lvl="0">
                        <a:buNone/>
                      </a:pPr>
                      <a:r>
                        <a:rPr lang="en-US" sz="2000" b="0" i="0" u="none" strike="noStrike" noProof="0">
                          <a:solidFill>
                            <a:srgbClr val="244482"/>
                          </a:solidFill>
                          <a:latin typeface="Arial"/>
                        </a:rPr>
                        <a:t>-1.437V</a:t>
                      </a:r>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a:t>
                      </a:r>
                      <a:endParaRPr lang="en-US" sz="2000" b="0" i="0" u="none" strike="noStrike" noProof="0">
                        <a:solidFill>
                          <a:srgbClr val="000000"/>
                        </a:solidFill>
                        <a:latin typeface="Arial"/>
                      </a:endParaRPr>
                    </a:p>
                    <a:p>
                      <a:pPr lvl="0">
                        <a:buNone/>
                      </a:pPr>
                      <a:endParaRPr lang="en-US"/>
                    </a:p>
                  </a:txBody>
                  <a:tcPr/>
                </a:tc>
                <a:extLst>
                  <a:ext uri="{0D108BD9-81ED-4DB2-BD59-A6C34878D82A}">
                    <a16:rowId xmlns:a16="http://schemas.microsoft.com/office/drawing/2014/main" val="1593429393"/>
                  </a:ext>
                </a:extLst>
              </a:tr>
              <a:tr h="457200">
                <a:tc>
                  <a:txBody>
                    <a:bodyPr/>
                    <a:lstStyle/>
                    <a:p>
                      <a:r>
                        <a:rPr lang="en-US"/>
                        <a:t>100mV/s</a:t>
                      </a:r>
                    </a:p>
                  </a:txBody>
                  <a:tcPr/>
                </a:tc>
                <a:tc>
                  <a:txBody>
                    <a:bodyPr/>
                    <a:lstStyle/>
                    <a:p>
                      <a:pPr lvl="0">
                        <a:buNone/>
                      </a:pPr>
                      <a:r>
                        <a:rPr lang="en-US" sz="2000" b="0" i="0" u="none" strike="noStrike" noProof="0">
                          <a:solidFill>
                            <a:srgbClr val="244482"/>
                          </a:solidFill>
                          <a:latin typeface="Arial"/>
                        </a:rPr>
                        <a:t>-----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-1.346V</a:t>
                      </a:r>
                      <a:endParaRPr lang="en-US" sz="2000" b="0" i="0" u="none" strike="noStrike" noProof="0">
                        <a:solidFill>
                          <a:srgbClr val="000000"/>
                        </a:solidFill>
                        <a:latin typeface="Arial"/>
                      </a:endParaRPr>
                    </a:p>
                    <a:p>
                      <a:pPr lvl="0">
                        <a:buNone/>
                      </a:pPr>
                      <a:endParaRPr lang="en-US"/>
                    </a:p>
                  </a:txBody>
                  <a:tcPr/>
                </a:tc>
                <a:tc>
                  <a:txBody>
                    <a:bodyPr/>
                    <a:lstStyle/>
                    <a:p>
                      <a:pPr lvl="0">
                        <a:buNone/>
                      </a:pPr>
                      <a:r>
                        <a:rPr lang="en-US" sz="2000" b="0" i="0" u="none" strike="noStrike" noProof="0">
                          <a:solidFill>
                            <a:srgbClr val="244482"/>
                          </a:solidFill>
                          <a:latin typeface="Arial"/>
                        </a:rPr>
                        <a:t>-1.395V</a:t>
                      </a:r>
                    </a:p>
                  </a:txBody>
                  <a:tcPr/>
                </a:tc>
                <a:tc>
                  <a:txBody>
                    <a:bodyPr/>
                    <a:lstStyle/>
                    <a:p>
                      <a:pPr lvl="0">
                        <a:buNone/>
                      </a:pPr>
                      <a:r>
                        <a:rPr lang="en-US" sz="2000" b="0" i="0" u="none" strike="noStrike" noProof="0">
                          <a:solidFill>
                            <a:srgbClr val="244482"/>
                          </a:solidFill>
                          <a:latin typeface="Arial"/>
                        </a:rPr>
                        <a:t>----</a:t>
                      </a:r>
                    </a:p>
                  </a:txBody>
                  <a:tcPr/>
                </a:tc>
                <a:extLst>
                  <a:ext uri="{0D108BD9-81ED-4DB2-BD59-A6C34878D82A}">
                    <a16:rowId xmlns:a16="http://schemas.microsoft.com/office/drawing/2014/main" val="3723092153"/>
                  </a:ext>
                </a:extLst>
              </a:tr>
              <a:tr h="457200">
                <a:tc>
                  <a:txBody>
                    <a:bodyPr/>
                    <a:lstStyle/>
                    <a:p>
                      <a:r>
                        <a:rPr lang="en-US"/>
                        <a:t>200mV/s</a:t>
                      </a:r>
                    </a:p>
                  </a:txBody>
                  <a:tcPr/>
                </a:tc>
                <a:tc>
                  <a:txBody>
                    <a:bodyPr/>
                    <a:lstStyle/>
                    <a:p>
                      <a:pPr lvl="0">
                        <a:buNone/>
                      </a:pPr>
                      <a:r>
                        <a:rPr lang="en-US" sz="2000" b="0" i="0" u="none" strike="noStrike" noProof="0">
                          <a:solidFill>
                            <a:srgbClr val="244482"/>
                          </a:solidFill>
                          <a:latin typeface="Arial"/>
                        </a:rPr>
                        <a:t>------ </a:t>
                      </a:r>
                      <a:endParaRPr lang="en-US"/>
                    </a:p>
                  </a:txBody>
                  <a:tcPr/>
                </a:tc>
                <a:tc>
                  <a:txBody>
                    <a:bodyPr/>
                    <a:lstStyle/>
                    <a:p>
                      <a:pPr lvl="0" algn="l">
                        <a:lnSpc>
                          <a:spcPct val="100000"/>
                        </a:lnSpc>
                        <a:spcBef>
                          <a:spcPts val="0"/>
                        </a:spcBef>
                        <a:spcAft>
                          <a:spcPts val="0"/>
                        </a:spcAft>
                        <a:buNone/>
                      </a:pPr>
                      <a:r>
                        <a:rPr lang="en-US" sz="2000" b="0" i="0" u="none" strike="noStrike" noProof="0">
                          <a:solidFill>
                            <a:srgbClr val="244482"/>
                          </a:solidFill>
                          <a:latin typeface="Arial"/>
                        </a:rPr>
                        <a:t>-1.382V</a:t>
                      </a:r>
                      <a:endParaRPr lang="en-US" sz="2000" b="0" i="0" u="none" strike="noStrike" noProof="0">
                        <a:solidFill>
                          <a:srgbClr val="000000"/>
                        </a:solidFill>
                        <a:latin typeface="Arial"/>
                      </a:endParaRPr>
                    </a:p>
                    <a:p>
                      <a:pPr lvl="0">
                        <a:buNone/>
                      </a:pPr>
                      <a:endParaRPr lang="en-US"/>
                    </a:p>
                  </a:txBody>
                  <a:tcPr/>
                </a:tc>
                <a:tc>
                  <a:txBody>
                    <a:bodyPr/>
                    <a:lstStyle/>
                    <a:p>
                      <a:pPr lvl="0">
                        <a:buNone/>
                      </a:pPr>
                      <a:r>
                        <a:rPr lang="en-US" sz="2000" b="0" i="0" u="none" strike="noStrike" noProof="0">
                          <a:solidFill>
                            <a:srgbClr val="244482"/>
                          </a:solidFill>
                          <a:latin typeface="Arial"/>
                        </a:rPr>
                        <a:t>-1.376V</a:t>
                      </a:r>
                    </a:p>
                  </a:txBody>
                  <a:tcPr/>
                </a:tc>
                <a:tc>
                  <a:txBody>
                    <a:bodyPr/>
                    <a:lstStyle/>
                    <a:p>
                      <a:pPr lvl="0">
                        <a:buNone/>
                      </a:pPr>
                      <a:r>
                        <a:rPr lang="en-US" sz="2000" b="0" i="0" u="none" strike="noStrike" noProof="0">
                          <a:solidFill>
                            <a:srgbClr val="244482"/>
                          </a:solidFill>
                          <a:latin typeface="Arial"/>
                        </a:rPr>
                        <a:t>----</a:t>
                      </a:r>
                      <a:endParaRPr lang="en-US"/>
                    </a:p>
                  </a:txBody>
                  <a:tcPr/>
                </a:tc>
                <a:extLst>
                  <a:ext uri="{0D108BD9-81ED-4DB2-BD59-A6C34878D82A}">
                    <a16:rowId xmlns:a16="http://schemas.microsoft.com/office/drawing/2014/main" val="3758307867"/>
                  </a:ext>
                </a:extLst>
              </a:tr>
              <a:tr h="457200">
                <a:tc>
                  <a:txBody>
                    <a:bodyPr/>
                    <a:lstStyle/>
                    <a:p>
                      <a:pPr lvl="0">
                        <a:buNone/>
                      </a:pPr>
                      <a:r>
                        <a:rPr lang="en-US">
                          <a:solidFill>
                            <a:schemeClr val="bg1"/>
                          </a:solidFill>
                        </a:rPr>
                        <a:t>Literature</a:t>
                      </a:r>
                      <a:r>
                        <a:rPr lang="en-US" baseline="30000">
                          <a:solidFill>
                            <a:schemeClr val="bg1"/>
                          </a:solidFill>
                        </a:rPr>
                        <a:t>1,2</a:t>
                      </a:r>
                    </a:p>
                  </a:txBody>
                  <a:tcPr>
                    <a:solidFill>
                      <a:schemeClr val="accent1"/>
                    </a:solidFill>
                  </a:tcPr>
                </a:tc>
                <a:tc>
                  <a:txBody>
                    <a:bodyPr/>
                    <a:lstStyle/>
                    <a:p>
                      <a:pPr lvl="0">
                        <a:buNone/>
                      </a:pPr>
                      <a:r>
                        <a:rPr lang="en-US" sz="2000" b="0" i="0" u="none" strike="noStrike" noProof="0">
                          <a:solidFill>
                            <a:schemeClr val="bg1"/>
                          </a:solidFill>
                          <a:latin typeface="Arial"/>
                        </a:rPr>
                        <a:t>Vs. Pt </a:t>
                      </a:r>
                    </a:p>
                  </a:txBody>
                  <a:tcPr>
                    <a:solidFill>
                      <a:schemeClr val="accent1"/>
                    </a:solidFill>
                  </a:tcPr>
                </a:tc>
                <a:tc>
                  <a:txBody>
                    <a:bodyPr/>
                    <a:lstStyle/>
                    <a:p>
                      <a:pPr lvl="0">
                        <a:buNone/>
                      </a:pPr>
                      <a:r>
                        <a:rPr lang="en-US" sz="2000">
                          <a:solidFill>
                            <a:schemeClr val="bg1"/>
                          </a:solidFill>
                        </a:rPr>
                        <a:t>30g</a:t>
                      </a:r>
                    </a:p>
                  </a:txBody>
                  <a:tcPr>
                    <a:solidFill>
                      <a:schemeClr val="accent1"/>
                    </a:solidFill>
                  </a:tcPr>
                </a:tc>
                <a:tc>
                  <a:txBody>
                    <a:bodyPr/>
                    <a:lstStyle/>
                    <a:p>
                      <a:pPr lvl="0">
                        <a:buNone/>
                      </a:pPr>
                      <a:endParaRPr lang="en-US" sz="2000" b="0" i="0" u="none" strike="noStrike" noProof="0">
                        <a:solidFill>
                          <a:srgbClr val="244482"/>
                        </a:solidFill>
                        <a:latin typeface="Arial"/>
                      </a:endParaRPr>
                    </a:p>
                  </a:txBody>
                  <a:tcPr>
                    <a:solidFill>
                      <a:schemeClr val="accent1"/>
                    </a:solidFill>
                  </a:tcPr>
                </a:tc>
                <a:tc>
                  <a:txBody>
                    <a:bodyPr/>
                    <a:lstStyle/>
                    <a:p>
                      <a:pPr lvl="0">
                        <a:buNone/>
                      </a:pPr>
                      <a:endParaRPr lang="en-US" sz="2000" b="0" i="0" u="none" strike="noStrike" noProof="0">
                        <a:solidFill>
                          <a:srgbClr val="244482"/>
                        </a:solidFill>
                        <a:latin typeface="Arial"/>
                      </a:endParaRPr>
                    </a:p>
                  </a:txBody>
                  <a:tcPr>
                    <a:solidFill>
                      <a:schemeClr val="accent1"/>
                    </a:solidFill>
                  </a:tcPr>
                </a:tc>
                <a:extLst>
                  <a:ext uri="{0D108BD9-81ED-4DB2-BD59-A6C34878D82A}">
                    <a16:rowId xmlns:a16="http://schemas.microsoft.com/office/drawing/2014/main" val="1149202025"/>
                  </a:ext>
                </a:extLst>
              </a:tr>
              <a:tr h="457200">
                <a:tc>
                  <a:txBody>
                    <a:bodyPr/>
                    <a:lstStyle/>
                    <a:p>
                      <a:pPr lvl="0">
                        <a:buNone/>
                      </a:pPr>
                      <a:r>
                        <a:rPr lang="en-US"/>
                        <a:t>100mV/s</a:t>
                      </a:r>
                    </a:p>
                  </a:txBody>
                  <a:tcPr>
                    <a:solidFill>
                      <a:schemeClr val="tx2">
                        <a:lumMod val="20000"/>
                        <a:lumOff val="80000"/>
                      </a:schemeClr>
                    </a:solidFill>
                  </a:tcPr>
                </a:tc>
                <a:tc>
                  <a:txBody>
                    <a:bodyPr/>
                    <a:lstStyle/>
                    <a:p>
                      <a:pPr lvl="0">
                        <a:buNone/>
                      </a:pPr>
                      <a:endParaRPr lang="en-US" sz="2000" b="0" i="0" u="none" strike="noStrike" noProof="0">
                        <a:solidFill>
                          <a:srgbClr val="244482"/>
                        </a:solidFill>
                        <a:latin typeface="Arial"/>
                      </a:endParaRPr>
                    </a:p>
                  </a:txBody>
                  <a:tcPr>
                    <a:solidFill>
                      <a:schemeClr val="tx2">
                        <a:lumMod val="20000"/>
                        <a:lumOff val="80000"/>
                      </a:schemeClr>
                    </a:solidFill>
                  </a:tcPr>
                </a:tc>
                <a:tc>
                  <a:txBody>
                    <a:bodyPr/>
                    <a:lstStyle/>
                    <a:p>
                      <a:pPr lvl="0">
                        <a:buNone/>
                      </a:pPr>
                      <a:r>
                        <a:rPr lang="en-US"/>
                        <a:t>-1.272V</a:t>
                      </a:r>
                    </a:p>
                  </a:txBody>
                  <a:tcPr>
                    <a:solidFill>
                      <a:schemeClr val="tx2">
                        <a:lumMod val="20000"/>
                        <a:lumOff val="80000"/>
                      </a:schemeClr>
                    </a:solidFill>
                  </a:tcPr>
                </a:tc>
                <a:tc>
                  <a:txBody>
                    <a:bodyPr/>
                    <a:lstStyle/>
                    <a:p>
                      <a:pPr lvl="0">
                        <a:buNone/>
                      </a:pPr>
                      <a:endParaRPr lang="en-US" sz="2000" b="0" i="0" u="none" strike="noStrike" noProof="0">
                        <a:solidFill>
                          <a:srgbClr val="244482"/>
                        </a:solidFill>
                        <a:latin typeface="Arial"/>
                      </a:endParaRPr>
                    </a:p>
                  </a:txBody>
                  <a:tcPr>
                    <a:solidFill>
                      <a:schemeClr val="tx2">
                        <a:lumMod val="20000"/>
                        <a:lumOff val="80000"/>
                      </a:schemeClr>
                    </a:solidFill>
                  </a:tcPr>
                </a:tc>
                <a:tc>
                  <a:txBody>
                    <a:bodyPr/>
                    <a:lstStyle/>
                    <a:p>
                      <a:pPr lvl="0">
                        <a:buNone/>
                      </a:pPr>
                      <a:endParaRPr lang="en-US" sz="2000" b="0" i="0" u="none" strike="noStrike" noProof="0">
                        <a:solidFill>
                          <a:srgbClr val="244482"/>
                        </a:solidFill>
                        <a:latin typeface="Arial"/>
                      </a:endParaRPr>
                    </a:p>
                  </a:txBody>
                  <a:tcPr>
                    <a:solidFill>
                      <a:schemeClr val="tx2">
                        <a:lumMod val="20000"/>
                        <a:lumOff val="80000"/>
                      </a:schemeClr>
                    </a:solidFill>
                  </a:tcPr>
                </a:tc>
                <a:extLst>
                  <a:ext uri="{0D108BD9-81ED-4DB2-BD59-A6C34878D82A}">
                    <a16:rowId xmlns:a16="http://schemas.microsoft.com/office/drawing/2014/main" val="3545283922"/>
                  </a:ext>
                </a:extLst>
              </a:tr>
            </a:tbl>
          </a:graphicData>
        </a:graphic>
      </p:graphicFrame>
      <p:sp>
        <p:nvSpPr>
          <p:cNvPr id="6" name="Content Placeholder 2">
            <a:extLst>
              <a:ext uri="{FF2B5EF4-FFF2-40B4-BE49-F238E27FC236}">
                <a16:creationId xmlns:a16="http://schemas.microsoft.com/office/drawing/2014/main" id="{7CEE6911-0A34-720A-BB93-2DD48C12B481}"/>
              </a:ext>
            </a:extLst>
          </p:cNvPr>
          <p:cNvSpPr txBox="1">
            <a:spLocks/>
          </p:cNvSpPr>
          <p:nvPr/>
        </p:nvSpPr>
        <p:spPr bwMode="auto">
          <a:xfrm>
            <a:off x="-523" y="6146169"/>
            <a:ext cx="8740622" cy="696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342900" indent="-342900" algn="l" defTabSz="457200" rtl="0" fontAlgn="base">
              <a:spcBef>
                <a:spcPct val="20000"/>
              </a:spcBef>
              <a:spcAft>
                <a:spcPct val="0"/>
              </a:spcAft>
              <a:buClr>
                <a:srgbClr val="7DB14B"/>
              </a:buClr>
              <a:buSzPct val="150000"/>
              <a:buFont typeface="Arial" charset="0"/>
              <a:buChar char="•"/>
              <a:defRPr sz="2000" kern="1200">
                <a:solidFill>
                  <a:srgbClr val="244482"/>
                </a:solidFill>
                <a:latin typeface="Helvetica Neue"/>
                <a:ea typeface="ＭＳ Ｐゴシック" charset="-128"/>
                <a:cs typeface="Helvetica Neue"/>
              </a:defRPr>
            </a:lvl1pPr>
            <a:lvl2pPr marL="742950" indent="-285750" algn="l" defTabSz="457200" rtl="0" fontAlgn="base">
              <a:spcBef>
                <a:spcPct val="20000"/>
              </a:spcBef>
              <a:spcAft>
                <a:spcPct val="0"/>
              </a:spcAft>
              <a:buClr>
                <a:srgbClr val="7DB14B"/>
              </a:buClr>
              <a:buSzPct val="100000"/>
              <a:buFont typeface="Wingdings" charset="2"/>
              <a:buChar char="§"/>
              <a:defRPr sz="2000" kern="1200">
                <a:solidFill>
                  <a:srgbClr val="244482"/>
                </a:solidFill>
                <a:latin typeface="Helvetica Neue"/>
                <a:ea typeface="ＭＳ Ｐゴシック" charset="-128"/>
                <a:cs typeface="Helvetica Neue"/>
              </a:defRPr>
            </a:lvl2pPr>
            <a:lvl3pPr marL="11430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3pPr>
            <a:lvl4pPr marL="16002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4pPr>
            <a:lvl5pPr marL="2057400" indent="-228600" algn="l" defTabSz="457200" rtl="0" fontAlgn="base">
              <a:spcBef>
                <a:spcPct val="20000"/>
              </a:spcBef>
              <a:spcAft>
                <a:spcPct val="0"/>
              </a:spcAft>
              <a:buFont typeface="Arial" charset="0"/>
              <a:buChar char="»"/>
              <a:defRPr sz="2000" kern="1200">
                <a:solidFill>
                  <a:srgbClr val="FFFFFF"/>
                </a:solidFill>
                <a:latin typeface="Helvetica Neue"/>
                <a:ea typeface="ＭＳ Ｐゴシック" charset="-128"/>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aseline="30000">
                <a:latin typeface="Arial"/>
                <a:ea typeface="ＭＳ Ｐゴシック"/>
              </a:rPr>
              <a:t>1</a:t>
            </a:r>
            <a:r>
              <a:rPr lang="en-US" sz="1600">
                <a:latin typeface="Arial"/>
                <a:ea typeface="ＭＳ Ｐゴシック"/>
              </a:rPr>
              <a:t>Guo, S. et al. (2017). </a:t>
            </a:r>
            <a:r>
              <a:rPr lang="en-US" sz="1600" i="1">
                <a:latin typeface="Arial"/>
                <a:ea typeface="ＭＳ Ｐゴシック"/>
              </a:rPr>
              <a:t>Journal of Nuclear Materials, 496(C), 197-206.</a:t>
            </a:r>
            <a:endParaRPr lang="en-US" sz="1600">
              <a:latin typeface="Arial"/>
              <a:cs typeface="Arial"/>
            </a:endParaRPr>
          </a:p>
          <a:p>
            <a:pPr marL="0" indent="0">
              <a:buNone/>
            </a:pPr>
            <a:r>
              <a:rPr lang="en-US" sz="1600" i="1" baseline="30000">
                <a:latin typeface="Arial"/>
                <a:ea typeface="ＭＳ Ｐゴシック"/>
                <a:cs typeface="Arial"/>
              </a:rPr>
              <a:t>2</a:t>
            </a:r>
            <a:r>
              <a:rPr lang="en-US" sz="1600">
                <a:latin typeface="Arial"/>
                <a:ea typeface="ＭＳ Ｐゴシック"/>
                <a:cs typeface="Arial"/>
              </a:rPr>
              <a:t>Chesser, R. et al. (2018). </a:t>
            </a:r>
            <a:r>
              <a:rPr lang="en-US" sz="1600" i="1">
                <a:latin typeface="Arial"/>
                <a:ea typeface="ＭＳ Ｐゴシック"/>
                <a:cs typeface="Arial"/>
              </a:rPr>
              <a:t>Annals of Nuclear Energy, 120(C), 246-252. </a:t>
            </a:r>
          </a:p>
          <a:p>
            <a:pPr lvl="1">
              <a:buFont typeface="Wingdings,Sans-Serif" charset="0"/>
              <a:buChar char="§"/>
            </a:pPr>
            <a:endParaRPr lang="en-US" sz="1600">
              <a:latin typeface="Arial"/>
              <a:cs typeface="Arial"/>
            </a:endParaRPr>
          </a:p>
          <a:p>
            <a:endParaRPr lang="en-US" sz="1600" i="1">
              <a:latin typeface="Arial"/>
              <a:cs typeface="Arial"/>
            </a:endParaRPr>
          </a:p>
          <a:p>
            <a:pPr marL="457200" lvl="1" indent="0">
              <a:buNone/>
            </a:pPr>
            <a:endParaRPr lang="en-US" sz="1600">
              <a:cs typeface="Arial"/>
            </a:endParaRPr>
          </a:p>
          <a:p>
            <a:pPr marL="457200" lvl="1" indent="0">
              <a:buNone/>
            </a:pPr>
            <a:endParaRPr lang="en-US" sz="1600">
              <a:cs typeface="Arial"/>
            </a:endParaRPr>
          </a:p>
        </p:txBody>
      </p:sp>
    </p:spTree>
    <p:extLst>
      <p:ext uri="{BB962C8B-B14F-4D97-AF65-F5344CB8AC3E}">
        <p14:creationId xmlns:p14="http://schemas.microsoft.com/office/powerpoint/2010/main" val="4214219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C25C"/>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b">
        <a:normAutofit/>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000" b="0" i="0" u="none" strike="noStrike" kern="1200" cap="none" spc="0" normalizeH="0" baseline="0" noProof="0" dirty="0" smtClean="0">
            <a:ln>
              <a:noFill/>
            </a:ln>
            <a:solidFill>
              <a:schemeClr val="bg1"/>
            </a:solidFill>
            <a:effectLst/>
            <a:uLnTx/>
            <a:uFillTx/>
            <a:latin typeface="Arial"/>
            <a:ea typeface="+mn-ea"/>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12</Slides>
  <Notes>10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Center for Advanced Energy Studies</vt:lpstr>
      <vt:lpstr> K+/K Redox Potentials at 650°C in FLiNaK salt using Ni electrodes</vt:lpstr>
      <vt:lpstr>K+/K Redox Potentials at 600°C in FLiNaK salt using Ni electrodes </vt:lpstr>
      <vt:lpstr>Integrated Electrode Bundle for all Salt Weights   </vt:lpstr>
      <vt:lpstr>K+/K Redox Reduction Curve - 10 g at 650°C  </vt:lpstr>
      <vt:lpstr>K+/K Redox Reduction Curve - 10 g at 600°C  </vt:lpstr>
      <vt:lpstr>K+/K Redox Reduction Curve - 1.0 g at 650°C  </vt:lpstr>
      <vt:lpstr>K+/K Redox Reduction Curve - 1.0 g at 600°C  </vt:lpstr>
      <vt:lpstr>K+/K Redox Potentials at 650°C in FLiNaK salt using Uniform Integrated Electrode Bundle</vt:lpstr>
      <vt:lpstr>K+/K Redox Potentials at 600°C in FLiNaK salt using Uniform Integrated Electrode Bundle </vt:lpstr>
      <vt:lpstr>Next Steps </vt:lpstr>
      <vt:lpstr>Questions &amp; Discussion </vt:lpstr>
    </vt:vector>
  </TitlesOfParts>
  <Manager>Oren Hester</Manager>
  <Company>INL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CAES Presentation Template - 10/6/10</dc:title>
  <dc:creator>Daniel Campbell</dc:creator>
  <cp:revision>2</cp:revision>
  <dcterms:created xsi:type="dcterms:W3CDTF">2010-10-06T20:28:37Z</dcterms:created>
  <dcterms:modified xsi:type="dcterms:W3CDTF">2025-06-30T21:53:23Z</dcterms:modified>
</cp:coreProperties>
</file>